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351" r:id="rId2"/>
    <p:sldId id="419" r:id="rId3"/>
    <p:sldId id="433" r:id="rId4"/>
    <p:sldId id="434" r:id="rId5"/>
    <p:sldId id="435" r:id="rId6"/>
    <p:sldId id="436" r:id="rId7"/>
    <p:sldId id="380" r:id="rId8"/>
    <p:sldId id="427" r:id="rId9"/>
    <p:sldId id="420" r:id="rId10"/>
    <p:sldId id="376" r:id="rId11"/>
    <p:sldId id="381" r:id="rId12"/>
    <p:sldId id="438" r:id="rId13"/>
    <p:sldId id="437" r:id="rId14"/>
    <p:sldId id="369" r:id="rId15"/>
    <p:sldId id="411" r:id="rId16"/>
    <p:sldId id="430" r:id="rId17"/>
    <p:sldId id="406" r:id="rId18"/>
    <p:sldId id="407" r:id="rId19"/>
    <p:sldId id="439" r:id="rId20"/>
    <p:sldId id="370" r:id="rId21"/>
    <p:sldId id="371" r:id="rId22"/>
    <p:sldId id="372" r:id="rId23"/>
    <p:sldId id="415" r:id="rId24"/>
    <p:sldId id="416" r:id="rId25"/>
    <p:sldId id="384" r:id="rId26"/>
    <p:sldId id="385" r:id="rId27"/>
    <p:sldId id="386" r:id="rId28"/>
    <p:sldId id="387" r:id="rId29"/>
    <p:sldId id="388" r:id="rId30"/>
    <p:sldId id="389" r:id="rId31"/>
    <p:sldId id="446" r:id="rId32"/>
    <p:sldId id="423" r:id="rId33"/>
    <p:sldId id="405" r:id="rId34"/>
    <p:sldId id="408" r:id="rId35"/>
    <p:sldId id="409" r:id="rId36"/>
    <p:sldId id="422" r:id="rId37"/>
    <p:sldId id="421" r:id="rId38"/>
    <p:sldId id="429" r:id="rId39"/>
    <p:sldId id="426" r:id="rId40"/>
    <p:sldId id="390" r:id="rId41"/>
    <p:sldId id="393" r:id="rId42"/>
    <p:sldId id="394" r:id="rId43"/>
    <p:sldId id="395" r:id="rId44"/>
    <p:sldId id="396" r:id="rId45"/>
    <p:sldId id="397" r:id="rId46"/>
    <p:sldId id="398" r:id="rId47"/>
    <p:sldId id="399" r:id="rId48"/>
    <p:sldId id="417" r:id="rId49"/>
    <p:sldId id="401" r:id="rId50"/>
    <p:sldId id="402" r:id="rId51"/>
    <p:sldId id="440" r:id="rId52"/>
    <p:sldId id="441" r:id="rId53"/>
    <p:sldId id="442" r:id="rId54"/>
    <p:sldId id="443" r:id="rId55"/>
    <p:sldId id="444" r:id="rId56"/>
    <p:sldId id="445" r:id="rId57"/>
    <p:sldId id="431" r:id="rId58"/>
    <p:sldId id="432" r:id="rId59"/>
    <p:sldId id="428" r:id="rId60"/>
    <p:sldId id="362" r:id="rId61"/>
  </p:sldIdLst>
  <p:sldSz cx="9144000" cy="6858000" type="screen4x3"/>
  <p:notesSz cx="6765925"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1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p:scale>
          <a:sx n="94" d="100"/>
          <a:sy n="94" d="100"/>
        </p:scale>
        <p:origin x="-882" y="174"/>
      </p:cViewPr>
      <p:guideLst>
        <p:guide orient="horz"/>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3108"/>
        <p:guide pos="213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A2AF2-8293-46FA-B4DD-4D34BE221F03}" type="doc">
      <dgm:prSet loTypeId="urn:microsoft.com/office/officeart/2005/8/layout/lProcess2" loCatId="list" qsTypeId="urn:microsoft.com/office/officeart/2005/8/quickstyle/3d1" qsCatId="3D" csTypeId="urn:microsoft.com/office/officeart/2005/8/colors/colorful2" csCatId="colorful" phldr="1"/>
      <dgm:spPr/>
      <dgm:t>
        <a:bodyPr/>
        <a:lstStyle/>
        <a:p>
          <a:endParaRPr lang="en-US"/>
        </a:p>
      </dgm:t>
    </dgm:pt>
    <dgm:pt modelId="{54DFA1E0-812A-471C-92E6-E0EAB25ED0BB}">
      <dgm:prSet phldrT="[Text]"/>
      <dgm:spPr/>
      <dgm:t>
        <a:bodyPr/>
        <a:lstStyle/>
        <a:p>
          <a:r>
            <a:rPr lang="en-US" dirty="0" smtClean="0"/>
            <a:t>BAHAGIAN A</a:t>
          </a:r>
          <a:endParaRPr lang="en-US" dirty="0"/>
        </a:p>
      </dgm:t>
    </dgm:pt>
    <dgm:pt modelId="{8F1F7D59-0794-4062-8EA9-655862EA38F2}" type="parTrans" cxnId="{3B37BECE-CBBB-4D92-BCC7-BE604CBFFC07}">
      <dgm:prSet/>
      <dgm:spPr/>
      <dgm:t>
        <a:bodyPr/>
        <a:lstStyle/>
        <a:p>
          <a:endParaRPr lang="en-US"/>
        </a:p>
      </dgm:t>
    </dgm:pt>
    <dgm:pt modelId="{D5B98E0E-E344-4C85-AF4D-4B53326B5B74}" type="sibTrans" cxnId="{3B37BECE-CBBB-4D92-BCC7-BE604CBFFC07}">
      <dgm:prSet/>
      <dgm:spPr/>
      <dgm:t>
        <a:bodyPr/>
        <a:lstStyle/>
        <a:p>
          <a:endParaRPr lang="en-US"/>
        </a:p>
      </dgm:t>
    </dgm:pt>
    <dgm:pt modelId="{DC42F15D-7D1C-4839-9218-9ED4D505A2DF}">
      <dgm:prSet phldrT="[Text]" custT="1"/>
      <dgm:spPr/>
      <dgm:t>
        <a:bodyPr/>
        <a:lstStyle/>
        <a:p>
          <a:r>
            <a:rPr lang="en-US" sz="3200" dirty="0" smtClean="0"/>
            <a:t>MAKLUMAT UMUM UPM </a:t>
          </a:r>
          <a:endParaRPr lang="en-US" sz="3200" dirty="0"/>
        </a:p>
      </dgm:t>
    </dgm:pt>
    <dgm:pt modelId="{29173E9F-14AF-405E-8610-4B935F24245E}" type="parTrans" cxnId="{88F8279B-C0A3-4874-AEC7-5518401386DE}">
      <dgm:prSet/>
      <dgm:spPr/>
      <dgm:t>
        <a:bodyPr/>
        <a:lstStyle/>
        <a:p>
          <a:endParaRPr lang="en-US"/>
        </a:p>
      </dgm:t>
    </dgm:pt>
    <dgm:pt modelId="{5C0BCAD7-54DA-4557-8610-87434370A1B2}" type="sibTrans" cxnId="{88F8279B-C0A3-4874-AEC7-5518401386DE}">
      <dgm:prSet/>
      <dgm:spPr/>
      <dgm:t>
        <a:bodyPr/>
        <a:lstStyle/>
        <a:p>
          <a:endParaRPr lang="en-US"/>
        </a:p>
      </dgm:t>
    </dgm:pt>
    <dgm:pt modelId="{CA7E92E7-D777-422A-9D4C-F4350B06A946}">
      <dgm:prSet phldrT="[Text]"/>
      <dgm:spPr/>
      <dgm:t>
        <a:bodyPr/>
        <a:lstStyle/>
        <a:p>
          <a:r>
            <a:rPr lang="en-US" dirty="0" smtClean="0"/>
            <a:t>BAHAGIAN  B</a:t>
          </a:r>
          <a:endParaRPr lang="en-US" dirty="0"/>
        </a:p>
      </dgm:t>
    </dgm:pt>
    <dgm:pt modelId="{0D198CF9-5F99-41ED-A5DE-AE6497981655}" type="parTrans" cxnId="{DFA048BB-53D7-43A7-BB80-CAFDBEF7C11A}">
      <dgm:prSet/>
      <dgm:spPr/>
      <dgm:t>
        <a:bodyPr/>
        <a:lstStyle/>
        <a:p>
          <a:endParaRPr lang="en-US"/>
        </a:p>
      </dgm:t>
    </dgm:pt>
    <dgm:pt modelId="{55449F14-48A5-4266-BD0E-9269BF17DC9E}" type="sibTrans" cxnId="{DFA048BB-53D7-43A7-BB80-CAFDBEF7C11A}">
      <dgm:prSet/>
      <dgm:spPr/>
      <dgm:t>
        <a:bodyPr/>
        <a:lstStyle/>
        <a:p>
          <a:endParaRPr lang="en-US"/>
        </a:p>
      </dgm:t>
    </dgm:pt>
    <dgm:pt modelId="{91C4396F-63F1-4724-BFEF-DB7E252E9BCE}">
      <dgm:prSet phldrT="[Text]" custT="1"/>
      <dgm:spPr/>
      <dgm:t>
        <a:bodyPr/>
        <a:lstStyle/>
        <a:p>
          <a:r>
            <a:rPr lang="en-US" sz="3200" dirty="0" smtClean="0"/>
            <a:t>MAKLUMAT 9 BIDANG PENILAIAN JAMINAN KUALITI </a:t>
          </a:r>
          <a:endParaRPr lang="en-US" sz="3200" dirty="0"/>
        </a:p>
      </dgm:t>
    </dgm:pt>
    <dgm:pt modelId="{B65E4C1D-4420-4035-85D5-D4B577F5109C}" type="parTrans" cxnId="{92502BD3-86DB-4F61-99C8-1B303235B6E1}">
      <dgm:prSet/>
      <dgm:spPr/>
      <dgm:t>
        <a:bodyPr/>
        <a:lstStyle/>
        <a:p>
          <a:endParaRPr lang="en-US"/>
        </a:p>
      </dgm:t>
    </dgm:pt>
    <dgm:pt modelId="{B6FE36E6-D53B-4110-A66D-4A5AD0BCABE1}" type="sibTrans" cxnId="{92502BD3-86DB-4F61-99C8-1B303235B6E1}">
      <dgm:prSet/>
      <dgm:spPr/>
      <dgm:t>
        <a:bodyPr/>
        <a:lstStyle/>
        <a:p>
          <a:endParaRPr lang="en-US"/>
        </a:p>
      </dgm:t>
    </dgm:pt>
    <dgm:pt modelId="{889274D8-35C1-4D7D-A244-FF7F2D2A1283}">
      <dgm:prSet phldrT="[Text]"/>
      <dgm:spPr/>
      <dgm:t>
        <a:bodyPr/>
        <a:lstStyle/>
        <a:p>
          <a:r>
            <a:rPr lang="en-US" dirty="0" smtClean="0"/>
            <a:t>BAHAGIAN  C</a:t>
          </a:r>
          <a:endParaRPr lang="en-US" dirty="0"/>
        </a:p>
      </dgm:t>
    </dgm:pt>
    <dgm:pt modelId="{CC6EDFAE-2940-4A02-A479-B85E699FEC14}" type="parTrans" cxnId="{6A8DF021-026E-469B-AC18-78CDE746AF64}">
      <dgm:prSet/>
      <dgm:spPr/>
      <dgm:t>
        <a:bodyPr/>
        <a:lstStyle/>
        <a:p>
          <a:endParaRPr lang="en-US"/>
        </a:p>
      </dgm:t>
    </dgm:pt>
    <dgm:pt modelId="{9AEF822C-95D2-4E86-9E8E-AC6497C5614D}" type="sibTrans" cxnId="{6A8DF021-026E-469B-AC18-78CDE746AF64}">
      <dgm:prSet/>
      <dgm:spPr/>
      <dgm:t>
        <a:bodyPr/>
        <a:lstStyle/>
        <a:p>
          <a:endParaRPr lang="en-US"/>
        </a:p>
      </dgm:t>
    </dgm:pt>
    <dgm:pt modelId="{BB1DA4EC-E98F-4362-B954-690961F5BF1D}">
      <dgm:prSet phldrT="[Text]" custT="1"/>
      <dgm:spPr/>
      <dgm:t>
        <a:bodyPr/>
        <a:lstStyle/>
        <a:p>
          <a:r>
            <a:rPr lang="en-US" sz="3200" dirty="0" smtClean="0"/>
            <a:t>LAPORAN PENILAIAN KENDIRI </a:t>
          </a:r>
          <a:endParaRPr lang="en-US" sz="3200" dirty="0"/>
        </a:p>
      </dgm:t>
    </dgm:pt>
    <dgm:pt modelId="{75A2FCD3-EFBF-4940-8B98-BE8CFD309369}" type="parTrans" cxnId="{3B697BDB-8255-441E-B8AD-CA7CD0EAF086}">
      <dgm:prSet/>
      <dgm:spPr/>
      <dgm:t>
        <a:bodyPr/>
        <a:lstStyle/>
        <a:p>
          <a:endParaRPr lang="en-US"/>
        </a:p>
      </dgm:t>
    </dgm:pt>
    <dgm:pt modelId="{9DE8E393-E220-48A6-950E-F124BA8D20FB}" type="sibTrans" cxnId="{3B697BDB-8255-441E-B8AD-CA7CD0EAF086}">
      <dgm:prSet/>
      <dgm:spPr/>
      <dgm:t>
        <a:bodyPr/>
        <a:lstStyle/>
        <a:p>
          <a:endParaRPr lang="en-US"/>
        </a:p>
      </dgm:t>
    </dgm:pt>
    <dgm:pt modelId="{4A95135E-B34E-4E77-9A62-2DE4C7FC47C0}" type="pres">
      <dgm:prSet presAssocID="{34FA2AF2-8293-46FA-B4DD-4D34BE221F03}" presName="theList" presStyleCnt="0">
        <dgm:presLayoutVars>
          <dgm:dir/>
          <dgm:animLvl val="lvl"/>
          <dgm:resizeHandles val="exact"/>
        </dgm:presLayoutVars>
      </dgm:prSet>
      <dgm:spPr/>
      <dgm:t>
        <a:bodyPr/>
        <a:lstStyle/>
        <a:p>
          <a:endParaRPr lang="en-US"/>
        </a:p>
      </dgm:t>
    </dgm:pt>
    <dgm:pt modelId="{65AD9872-F0EF-4AB8-BF97-5F1053FBB7FC}" type="pres">
      <dgm:prSet presAssocID="{54DFA1E0-812A-471C-92E6-E0EAB25ED0BB}" presName="compNode" presStyleCnt="0"/>
      <dgm:spPr/>
      <dgm:t>
        <a:bodyPr/>
        <a:lstStyle/>
        <a:p>
          <a:endParaRPr lang="en-MY"/>
        </a:p>
      </dgm:t>
    </dgm:pt>
    <dgm:pt modelId="{F32A13A5-8D22-4FEC-8DEF-D069CE08CCF9}" type="pres">
      <dgm:prSet presAssocID="{54DFA1E0-812A-471C-92E6-E0EAB25ED0BB}" presName="aNode" presStyleLbl="bgShp" presStyleIdx="0" presStyleCnt="3"/>
      <dgm:spPr/>
      <dgm:t>
        <a:bodyPr/>
        <a:lstStyle/>
        <a:p>
          <a:endParaRPr lang="en-US"/>
        </a:p>
      </dgm:t>
    </dgm:pt>
    <dgm:pt modelId="{6CDA3575-5D1A-4F30-92A3-E346DEB891CE}" type="pres">
      <dgm:prSet presAssocID="{54DFA1E0-812A-471C-92E6-E0EAB25ED0BB}" presName="textNode" presStyleLbl="bgShp" presStyleIdx="0" presStyleCnt="3"/>
      <dgm:spPr/>
      <dgm:t>
        <a:bodyPr/>
        <a:lstStyle/>
        <a:p>
          <a:endParaRPr lang="en-US"/>
        </a:p>
      </dgm:t>
    </dgm:pt>
    <dgm:pt modelId="{C886400E-67B4-42D8-9667-6F8D492AFB2B}" type="pres">
      <dgm:prSet presAssocID="{54DFA1E0-812A-471C-92E6-E0EAB25ED0BB}" presName="compChildNode" presStyleCnt="0"/>
      <dgm:spPr/>
      <dgm:t>
        <a:bodyPr/>
        <a:lstStyle/>
        <a:p>
          <a:endParaRPr lang="en-MY"/>
        </a:p>
      </dgm:t>
    </dgm:pt>
    <dgm:pt modelId="{91545C39-3D72-48E7-92D2-3D8D4661FCAF}" type="pres">
      <dgm:prSet presAssocID="{54DFA1E0-812A-471C-92E6-E0EAB25ED0BB}" presName="theInnerList" presStyleCnt="0"/>
      <dgm:spPr/>
      <dgm:t>
        <a:bodyPr/>
        <a:lstStyle/>
        <a:p>
          <a:endParaRPr lang="en-MY"/>
        </a:p>
      </dgm:t>
    </dgm:pt>
    <dgm:pt modelId="{D9DEC6A7-2DFE-4470-840D-7C909B3780D7}" type="pres">
      <dgm:prSet presAssocID="{DC42F15D-7D1C-4839-9218-9ED4D505A2DF}" presName="childNode" presStyleLbl="node1" presStyleIdx="0" presStyleCnt="3" custScaleX="115588">
        <dgm:presLayoutVars>
          <dgm:bulletEnabled val="1"/>
        </dgm:presLayoutVars>
      </dgm:prSet>
      <dgm:spPr/>
      <dgm:t>
        <a:bodyPr/>
        <a:lstStyle/>
        <a:p>
          <a:endParaRPr lang="en-US"/>
        </a:p>
      </dgm:t>
    </dgm:pt>
    <dgm:pt modelId="{6AD73EAE-368D-4074-A9DF-32C997E7F84F}" type="pres">
      <dgm:prSet presAssocID="{54DFA1E0-812A-471C-92E6-E0EAB25ED0BB}" presName="aSpace" presStyleCnt="0"/>
      <dgm:spPr/>
      <dgm:t>
        <a:bodyPr/>
        <a:lstStyle/>
        <a:p>
          <a:endParaRPr lang="en-MY"/>
        </a:p>
      </dgm:t>
    </dgm:pt>
    <dgm:pt modelId="{76A67A45-A07D-4D37-B638-92CB35C8BDD4}" type="pres">
      <dgm:prSet presAssocID="{CA7E92E7-D777-422A-9D4C-F4350B06A946}" presName="compNode" presStyleCnt="0"/>
      <dgm:spPr/>
      <dgm:t>
        <a:bodyPr/>
        <a:lstStyle/>
        <a:p>
          <a:endParaRPr lang="en-MY"/>
        </a:p>
      </dgm:t>
    </dgm:pt>
    <dgm:pt modelId="{AFE80858-8CAE-439F-AFE5-BC346366F0CC}" type="pres">
      <dgm:prSet presAssocID="{CA7E92E7-D777-422A-9D4C-F4350B06A946}" presName="aNode" presStyleLbl="bgShp" presStyleIdx="1" presStyleCnt="3"/>
      <dgm:spPr/>
      <dgm:t>
        <a:bodyPr/>
        <a:lstStyle/>
        <a:p>
          <a:endParaRPr lang="en-US"/>
        </a:p>
      </dgm:t>
    </dgm:pt>
    <dgm:pt modelId="{ECF6DFBA-7E68-4FBF-A378-3B694DC98175}" type="pres">
      <dgm:prSet presAssocID="{CA7E92E7-D777-422A-9D4C-F4350B06A946}" presName="textNode" presStyleLbl="bgShp" presStyleIdx="1" presStyleCnt="3"/>
      <dgm:spPr/>
      <dgm:t>
        <a:bodyPr/>
        <a:lstStyle/>
        <a:p>
          <a:endParaRPr lang="en-US"/>
        </a:p>
      </dgm:t>
    </dgm:pt>
    <dgm:pt modelId="{7D34BCD8-01E4-400E-8ABD-2FDF0E8E5AEA}" type="pres">
      <dgm:prSet presAssocID="{CA7E92E7-D777-422A-9D4C-F4350B06A946}" presName="compChildNode" presStyleCnt="0"/>
      <dgm:spPr/>
      <dgm:t>
        <a:bodyPr/>
        <a:lstStyle/>
        <a:p>
          <a:endParaRPr lang="en-MY"/>
        </a:p>
      </dgm:t>
    </dgm:pt>
    <dgm:pt modelId="{130BA34D-486D-4C94-BEAE-5829F6B067C6}" type="pres">
      <dgm:prSet presAssocID="{CA7E92E7-D777-422A-9D4C-F4350B06A946}" presName="theInnerList" presStyleCnt="0"/>
      <dgm:spPr/>
      <dgm:t>
        <a:bodyPr/>
        <a:lstStyle/>
        <a:p>
          <a:endParaRPr lang="en-MY"/>
        </a:p>
      </dgm:t>
    </dgm:pt>
    <dgm:pt modelId="{C8825DF4-DC7E-4427-97C9-81B70D0E7596}" type="pres">
      <dgm:prSet presAssocID="{91C4396F-63F1-4724-BFEF-DB7E252E9BCE}" presName="childNode" presStyleLbl="node1" presStyleIdx="1" presStyleCnt="3" custScaleX="116695">
        <dgm:presLayoutVars>
          <dgm:bulletEnabled val="1"/>
        </dgm:presLayoutVars>
      </dgm:prSet>
      <dgm:spPr/>
      <dgm:t>
        <a:bodyPr/>
        <a:lstStyle/>
        <a:p>
          <a:endParaRPr lang="en-US"/>
        </a:p>
      </dgm:t>
    </dgm:pt>
    <dgm:pt modelId="{92D36DF3-971D-4D70-93D6-531F775F1D86}" type="pres">
      <dgm:prSet presAssocID="{CA7E92E7-D777-422A-9D4C-F4350B06A946}" presName="aSpace" presStyleCnt="0"/>
      <dgm:spPr/>
      <dgm:t>
        <a:bodyPr/>
        <a:lstStyle/>
        <a:p>
          <a:endParaRPr lang="en-MY"/>
        </a:p>
      </dgm:t>
    </dgm:pt>
    <dgm:pt modelId="{AF3C6C85-4217-41AC-B616-37436EDA753D}" type="pres">
      <dgm:prSet presAssocID="{889274D8-35C1-4D7D-A244-FF7F2D2A1283}" presName="compNode" presStyleCnt="0"/>
      <dgm:spPr/>
      <dgm:t>
        <a:bodyPr/>
        <a:lstStyle/>
        <a:p>
          <a:endParaRPr lang="en-MY"/>
        </a:p>
      </dgm:t>
    </dgm:pt>
    <dgm:pt modelId="{2E131A01-8D4A-4E2F-A4E9-8C64BE60FF81}" type="pres">
      <dgm:prSet presAssocID="{889274D8-35C1-4D7D-A244-FF7F2D2A1283}" presName="aNode" presStyleLbl="bgShp" presStyleIdx="2" presStyleCnt="3" custLinFactNeighborX="-312" custLinFactNeighborY="5403"/>
      <dgm:spPr/>
      <dgm:t>
        <a:bodyPr/>
        <a:lstStyle/>
        <a:p>
          <a:endParaRPr lang="en-US"/>
        </a:p>
      </dgm:t>
    </dgm:pt>
    <dgm:pt modelId="{4D1BCC4E-6223-4920-8073-7C2EB065093D}" type="pres">
      <dgm:prSet presAssocID="{889274D8-35C1-4D7D-A244-FF7F2D2A1283}" presName="textNode" presStyleLbl="bgShp" presStyleIdx="2" presStyleCnt="3"/>
      <dgm:spPr/>
      <dgm:t>
        <a:bodyPr/>
        <a:lstStyle/>
        <a:p>
          <a:endParaRPr lang="en-US"/>
        </a:p>
      </dgm:t>
    </dgm:pt>
    <dgm:pt modelId="{21DCD829-D833-4BCF-9337-2539BEED1B04}" type="pres">
      <dgm:prSet presAssocID="{889274D8-35C1-4D7D-A244-FF7F2D2A1283}" presName="compChildNode" presStyleCnt="0"/>
      <dgm:spPr/>
      <dgm:t>
        <a:bodyPr/>
        <a:lstStyle/>
        <a:p>
          <a:endParaRPr lang="en-MY"/>
        </a:p>
      </dgm:t>
    </dgm:pt>
    <dgm:pt modelId="{3F25B899-4510-413A-BBE5-20BFF6C32EE7}" type="pres">
      <dgm:prSet presAssocID="{889274D8-35C1-4D7D-A244-FF7F2D2A1283}" presName="theInnerList" presStyleCnt="0"/>
      <dgm:spPr/>
      <dgm:t>
        <a:bodyPr/>
        <a:lstStyle/>
        <a:p>
          <a:endParaRPr lang="en-MY"/>
        </a:p>
      </dgm:t>
    </dgm:pt>
    <dgm:pt modelId="{30F8F93A-2450-40BE-A33C-D3973ACE4DFE}" type="pres">
      <dgm:prSet presAssocID="{BB1DA4EC-E98F-4362-B954-690961F5BF1D}" presName="childNode" presStyleLbl="node1" presStyleIdx="2" presStyleCnt="3">
        <dgm:presLayoutVars>
          <dgm:bulletEnabled val="1"/>
        </dgm:presLayoutVars>
      </dgm:prSet>
      <dgm:spPr/>
      <dgm:t>
        <a:bodyPr/>
        <a:lstStyle/>
        <a:p>
          <a:endParaRPr lang="en-US"/>
        </a:p>
      </dgm:t>
    </dgm:pt>
  </dgm:ptLst>
  <dgm:cxnLst>
    <dgm:cxn modelId="{6A8DF021-026E-469B-AC18-78CDE746AF64}" srcId="{34FA2AF2-8293-46FA-B4DD-4D34BE221F03}" destId="{889274D8-35C1-4D7D-A244-FF7F2D2A1283}" srcOrd="2" destOrd="0" parTransId="{CC6EDFAE-2940-4A02-A479-B85E699FEC14}" sibTransId="{9AEF822C-95D2-4E86-9E8E-AC6497C5614D}"/>
    <dgm:cxn modelId="{73548D07-869D-4147-9902-D69DF048EFE7}" type="presOf" srcId="{54DFA1E0-812A-471C-92E6-E0EAB25ED0BB}" destId="{F32A13A5-8D22-4FEC-8DEF-D069CE08CCF9}" srcOrd="0" destOrd="0" presId="urn:microsoft.com/office/officeart/2005/8/layout/lProcess2"/>
    <dgm:cxn modelId="{CA5E3C73-7AD5-48C1-82C6-1A2A491F1598}" type="presOf" srcId="{DC42F15D-7D1C-4839-9218-9ED4D505A2DF}" destId="{D9DEC6A7-2DFE-4470-840D-7C909B3780D7}" srcOrd="0" destOrd="0" presId="urn:microsoft.com/office/officeart/2005/8/layout/lProcess2"/>
    <dgm:cxn modelId="{3B37BECE-CBBB-4D92-BCC7-BE604CBFFC07}" srcId="{34FA2AF2-8293-46FA-B4DD-4D34BE221F03}" destId="{54DFA1E0-812A-471C-92E6-E0EAB25ED0BB}" srcOrd="0" destOrd="0" parTransId="{8F1F7D59-0794-4062-8EA9-655862EA38F2}" sibTransId="{D5B98E0E-E344-4C85-AF4D-4B53326B5B74}"/>
    <dgm:cxn modelId="{868F2DD2-756E-4FAA-9366-2F8E67BD9702}" type="presOf" srcId="{54DFA1E0-812A-471C-92E6-E0EAB25ED0BB}" destId="{6CDA3575-5D1A-4F30-92A3-E346DEB891CE}" srcOrd="1" destOrd="0" presId="urn:microsoft.com/office/officeart/2005/8/layout/lProcess2"/>
    <dgm:cxn modelId="{3B697BDB-8255-441E-B8AD-CA7CD0EAF086}" srcId="{889274D8-35C1-4D7D-A244-FF7F2D2A1283}" destId="{BB1DA4EC-E98F-4362-B954-690961F5BF1D}" srcOrd="0" destOrd="0" parTransId="{75A2FCD3-EFBF-4940-8B98-BE8CFD309369}" sibTransId="{9DE8E393-E220-48A6-950E-F124BA8D20FB}"/>
    <dgm:cxn modelId="{92502BD3-86DB-4F61-99C8-1B303235B6E1}" srcId="{CA7E92E7-D777-422A-9D4C-F4350B06A946}" destId="{91C4396F-63F1-4724-BFEF-DB7E252E9BCE}" srcOrd="0" destOrd="0" parTransId="{B65E4C1D-4420-4035-85D5-D4B577F5109C}" sibTransId="{B6FE36E6-D53B-4110-A66D-4A5AD0BCABE1}"/>
    <dgm:cxn modelId="{01F476E4-71C9-4FB1-8A52-FF47D5C1DFE0}" type="presOf" srcId="{CA7E92E7-D777-422A-9D4C-F4350B06A946}" destId="{AFE80858-8CAE-439F-AFE5-BC346366F0CC}" srcOrd="0" destOrd="0" presId="urn:microsoft.com/office/officeart/2005/8/layout/lProcess2"/>
    <dgm:cxn modelId="{D772FFC8-5EB2-4BEA-8025-81CD03DA3065}" type="presOf" srcId="{BB1DA4EC-E98F-4362-B954-690961F5BF1D}" destId="{30F8F93A-2450-40BE-A33C-D3973ACE4DFE}" srcOrd="0" destOrd="0" presId="urn:microsoft.com/office/officeart/2005/8/layout/lProcess2"/>
    <dgm:cxn modelId="{DFA048BB-53D7-43A7-BB80-CAFDBEF7C11A}" srcId="{34FA2AF2-8293-46FA-B4DD-4D34BE221F03}" destId="{CA7E92E7-D777-422A-9D4C-F4350B06A946}" srcOrd="1" destOrd="0" parTransId="{0D198CF9-5F99-41ED-A5DE-AE6497981655}" sibTransId="{55449F14-48A5-4266-BD0E-9269BF17DC9E}"/>
    <dgm:cxn modelId="{1BD6D699-EF0B-4C27-BB98-A33CF7796748}" type="presOf" srcId="{889274D8-35C1-4D7D-A244-FF7F2D2A1283}" destId="{2E131A01-8D4A-4E2F-A4E9-8C64BE60FF81}" srcOrd="0" destOrd="0" presId="urn:microsoft.com/office/officeart/2005/8/layout/lProcess2"/>
    <dgm:cxn modelId="{21C5C617-281B-4EC9-A60F-E6F41D283867}" type="presOf" srcId="{34FA2AF2-8293-46FA-B4DD-4D34BE221F03}" destId="{4A95135E-B34E-4E77-9A62-2DE4C7FC47C0}" srcOrd="0" destOrd="0" presId="urn:microsoft.com/office/officeart/2005/8/layout/lProcess2"/>
    <dgm:cxn modelId="{88F8279B-C0A3-4874-AEC7-5518401386DE}" srcId="{54DFA1E0-812A-471C-92E6-E0EAB25ED0BB}" destId="{DC42F15D-7D1C-4839-9218-9ED4D505A2DF}" srcOrd="0" destOrd="0" parTransId="{29173E9F-14AF-405E-8610-4B935F24245E}" sibTransId="{5C0BCAD7-54DA-4557-8610-87434370A1B2}"/>
    <dgm:cxn modelId="{7A34E255-806F-4F0D-844B-C73E1B4B371A}" type="presOf" srcId="{CA7E92E7-D777-422A-9D4C-F4350B06A946}" destId="{ECF6DFBA-7E68-4FBF-A378-3B694DC98175}" srcOrd="1" destOrd="0" presId="urn:microsoft.com/office/officeart/2005/8/layout/lProcess2"/>
    <dgm:cxn modelId="{79129923-1338-49FC-B244-95BE0436CAD0}" type="presOf" srcId="{889274D8-35C1-4D7D-A244-FF7F2D2A1283}" destId="{4D1BCC4E-6223-4920-8073-7C2EB065093D}" srcOrd="1" destOrd="0" presId="urn:microsoft.com/office/officeart/2005/8/layout/lProcess2"/>
    <dgm:cxn modelId="{6D639B8B-508E-4FC9-8FE9-5973EAA79FEE}" type="presOf" srcId="{91C4396F-63F1-4724-BFEF-DB7E252E9BCE}" destId="{C8825DF4-DC7E-4427-97C9-81B70D0E7596}" srcOrd="0" destOrd="0" presId="urn:microsoft.com/office/officeart/2005/8/layout/lProcess2"/>
    <dgm:cxn modelId="{4097C9E0-DB27-4E43-BA55-9039BF634CAF}" type="presParOf" srcId="{4A95135E-B34E-4E77-9A62-2DE4C7FC47C0}" destId="{65AD9872-F0EF-4AB8-BF97-5F1053FBB7FC}" srcOrd="0" destOrd="0" presId="urn:microsoft.com/office/officeart/2005/8/layout/lProcess2"/>
    <dgm:cxn modelId="{CE19AEA4-8B39-4EE5-A03A-75B16F086511}" type="presParOf" srcId="{65AD9872-F0EF-4AB8-BF97-5F1053FBB7FC}" destId="{F32A13A5-8D22-4FEC-8DEF-D069CE08CCF9}" srcOrd="0" destOrd="0" presId="urn:microsoft.com/office/officeart/2005/8/layout/lProcess2"/>
    <dgm:cxn modelId="{ED12F84D-86BA-4BD2-AC1A-B02BDCAABBD8}" type="presParOf" srcId="{65AD9872-F0EF-4AB8-BF97-5F1053FBB7FC}" destId="{6CDA3575-5D1A-4F30-92A3-E346DEB891CE}" srcOrd="1" destOrd="0" presId="urn:microsoft.com/office/officeart/2005/8/layout/lProcess2"/>
    <dgm:cxn modelId="{84E00480-3F4A-48D5-AAD0-8DB2C7081637}" type="presParOf" srcId="{65AD9872-F0EF-4AB8-BF97-5F1053FBB7FC}" destId="{C886400E-67B4-42D8-9667-6F8D492AFB2B}" srcOrd="2" destOrd="0" presId="urn:microsoft.com/office/officeart/2005/8/layout/lProcess2"/>
    <dgm:cxn modelId="{F3258BC9-8371-4126-A3ED-F444F15EAEF6}" type="presParOf" srcId="{C886400E-67B4-42D8-9667-6F8D492AFB2B}" destId="{91545C39-3D72-48E7-92D2-3D8D4661FCAF}" srcOrd="0" destOrd="0" presId="urn:microsoft.com/office/officeart/2005/8/layout/lProcess2"/>
    <dgm:cxn modelId="{F90E05AF-BB51-48DD-A71B-076A1624EA2F}" type="presParOf" srcId="{91545C39-3D72-48E7-92D2-3D8D4661FCAF}" destId="{D9DEC6A7-2DFE-4470-840D-7C909B3780D7}" srcOrd="0" destOrd="0" presId="urn:microsoft.com/office/officeart/2005/8/layout/lProcess2"/>
    <dgm:cxn modelId="{AA4174FC-EFB2-4E09-A74F-E1E6841E5F9A}" type="presParOf" srcId="{4A95135E-B34E-4E77-9A62-2DE4C7FC47C0}" destId="{6AD73EAE-368D-4074-A9DF-32C997E7F84F}" srcOrd="1" destOrd="0" presId="urn:microsoft.com/office/officeart/2005/8/layout/lProcess2"/>
    <dgm:cxn modelId="{2190CC78-9DE1-4802-834B-CB1EED5BF75A}" type="presParOf" srcId="{4A95135E-B34E-4E77-9A62-2DE4C7FC47C0}" destId="{76A67A45-A07D-4D37-B638-92CB35C8BDD4}" srcOrd="2" destOrd="0" presId="urn:microsoft.com/office/officeart/2005/8/layout/lProcess2"/>
    <dgm:cxn modelId="{A04A59B2-E808-4A04-95D5-F4739C4A631F}" type="presParOf" srcId="{76A67A45-A07D-4D37-B638-92CB35C8BDD4}" destId="{AFE80858-8CAE-439F-AFE5-BC346366F0CC}" srcOrd="0" destOrd="0" presId="urn:microsoft.com/office/officeart/2005/8/layout/lProcess2"/>
    <dgm:cxn modelId="{E2B5380B-FA67-4508-B3CF-495071E2C069}" type="presParOf" srcId="{76A67A45-A07D-4D37-B638-92CB35C8BDD4}" destId="{ECF6DFBA-7E68-4FBF-A378-3B694DC98175}" srcOrd="1" destOrd="0" presId="urn:microsoft.com/office/officeart/2005/8/layout/lProcess2"/>
    <dgm:cxn modelId="{CCDCAD8F-EB02-4A81-B889-4E9BEEF17438}" type="presParOf" srcId="{76A67A45-A07D-4D37-B638-92CB35C8BDD4}" destId="{7D34BCD8-01E4-400E-8ABD-2FDF0E8E5AEA}" srcOrd="2" destOrd="0" presId="urn:microsoft.com/office/officeart/2005/8/layout/lProcess2"/>
    <dgm:cxn modelId="{508C376B-B10E-468C-955D-B2C5C11B3372}" type="presParOf" srcId="{7D34BCD8-01E4-400E-8ABD-2FDF0E8E5AEA}" destId="{130BA34D-486D-4C94-BEAE-5829F6B067C6}" srcOrd="0" destOrd="0" presId="urn:microsoft.com/office/officeart/2005/8/layout/lProcess2"/>
    <dgm:cxn modelId="{55056849-DE66-4F6E-AA24-D1A5DEA9BCBD}" type="presParOf" srcId="{130BA34D-486D-4C94-BEAE-5829F6B067C6}" destId="{C8825DF4-DC7E-4427-97C9-81B70D0E7596}" srcOrd="0" destOrd="0" presId="urn:microsoft.com/office/officeart/2005/8/layout/lProcess2"/>
    <dgm:cxn modelId="{18598AFA-1455-4A0C-A182-AD1B0D8D2FF5}" type="presParOf" srcId="{4A95135E-B34E-4E77-9A62-2DE4C7FC47C0}" destId="{92D36DF3-971D-4D70-93D6-531F775F1D86}" srcOrd="3" destOrd="0" presId="urn:microsoft.com/office/officeart/2005/8/layout/lProcess2"/>
    <dgm:cxn modelId="{C1210498-250C-40F2-A999-EBAA8CFFDE59}" type="presParOf" srcId="{4A95135E-B34E-4E77-9A62-2DE4C7FC47C0}" destId="{AF3C6C85-4217-41AC-B616-37436EDA753D}" srcOrd="4" destOrd="0" presId="urn:microsoft.com/office/officeart/2005/8/layout/lProcess2"/>
    <dgm:cxn modelId="{59BB2B11-A2A4-463B-AEEE-DD1A9B5644B3}" type="presParOf" srcId="{AF3C6C85-4217-41AC-B616-37436EDA753D}" destId="{2E131A01-8D4A-4E2F-A4E9-8C64BE60FF81}" srcOrd="0" destOrd="0" presId="urn:microsoft.com/office/officeart/2005/8/layout/lProcess2"/>
    <dgm:cxn modelId="{AB457374-AB36-49D6-B9E9-54E67A8685A3}" type="presParOf" srcId="{AF3C6C85-4217-41AC-B616-37436EDA753D}" destId="{4D1BCC4E-6223-4920-8073-7C2EB065093D}" srcOrd="1" destOrd="0" presId="urn:microsoft.com/office/officeart/2005/8/layout/lProcess2"/>
    <dgm:cxn modelId="{1E36B577-FA41-457A-95CA-484EEC48520B}" type="presParOf" srcId="{AF3C6C85-4217-41AC-B616-37436EDA753D}" destId="{21DCD829-D833-4BCF-9337-2539BEED1B04}" srcOrd="2" destOrd="0" presId="urn:microsoft.com/office/officeart/2005/8/layout/lProcess2"/>
    <dgm:cxn modelId="{43416CEC-F900-4A84-976B-F9A5DE8FF743}" type="presParOf" srcId="{21DCD829-D833-4BCF-9337-2539BEED1B04}" destId="{3F25B899-4510-413A-BBE5-20BFF6C32EE7}" srcOrd="0" destOrd="0" presId="urn:microsoft.com/office/officeart/2005/8/layout/lProcess2"/>
    <dgm:cxn modelId="{876B5FD9-A957-4AFB-B20C-02962B3C1D2C}" type="presParOf" srcId="{3F25B899-4510-413A-BBE5-20BFF6C32EE7}" destId="{30F8F93A-2450-40BE-A33C-D3973ACE4DF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32458" y="0"/>
            <a:ext cx="2931901" cy="493395"/>
          </a:xfrm>
          <a:prstGeom prst="rect">
            <a:avLst/>
          </a:prstGeom>
        </p:spPr>
        <p:txBody>
          <a:bodyPr vert="horz" lIns="91440" tIns="45720" rIns="91440" bIns="45720" rtlCol="0"/>
          <a:lstStyle>
            <a:lvl1pPr algn="r">
              <a:defRPr sz="1200"/>
            </a:lvl1pPr>
          </a:lstStyle>
          <a:p>
            <a:fld id="{08E59928-CEA1-4F71-AB8C-15883DF82B15}" type="datetimeFigureOut">
              <a:rPr lang="en-MY" smtClean="0"/>
              <a:pPr/>
              <a:t>12/6/2015</a:t>
            </a:fld>
            <a:endParaRPr lang="en-MY"/>
          </a:p>
        </p:txBody>
      </p:sp>
      <p:sp>
        <p:nvSpPr>
          <p:cNvPr id="4" name="Footer Placeholder 3"/>
          <p:cNvSpPr>
            <a:spLocks noGrp="1"/>
          </p:cNvSpPr>
          <p:nvPr>
            <p:ph type="ftr" sz="quarter" idx="2"/>
          </p:nvPr>
        </p:nvSpPr>
        <p:spPr>
          <a:xfrm>
            <a:off x="0" y="9372792"/>
            <a:ext cx="2931901" cy="493395"/>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32458" y="9372792"/>
            <a:ext cx="2931901" cy="493395"/>
          </a:xfrm>
          <a:prstGeom prst="rect">
            <a:avLst/>
          </a:prstGeom>
        </p:spPr>
        <p:txBody>
          <a:bodyPr vert="horz" lIns="91440" tIns="45720" rIns="91440" bIns="45720" rtlCol="0" anchor="b"/>
          <a:lstStyle>
            <a:lvl1pPr algn="r">
              <a:defRPr sz="1200"/>
            </a:lvl1pPr>
          </a:lstStyle>
          <a:p>
            <a:fld id="{8B8C69A8-295A-4CC3-ADB9-5F7259896500}" type="slidenum">
              <a:rPr lang="en-MY" smtClean="0"/>
              <a:pPr/>
              <a:t>‹#›</a:t>
            </a:fld>
            <a:endParaRPr lang="en-MY"/>
          </a:p>
        </p:txBody>
      </p:sp>
    </p:spTree>
    <p:extLst>
      <p:ext uri="{BB962C8B-B14F-4D97-AF65-F5344CB8AC3E}">
        <p14:creationId xmlns:p14="http://schemas.microsoft.com/office/powerpoint/2010/main" val="926865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2458" y="0"/>
            <a:ext cx="2931901" cy="493395"/>
          </a:xfrm>
          <a:prstGeom prst="rect">
            <a:avLst/>
          </a:prstGeom>
        </p:spPr>
        <p:txBody>
          <a:bodyPr vert="horz" lIns="91440" tIns="45720" rIns="91440" bIns="45720" rtlCol="0"/>
          <a:lstStyle>
            <a:lvl1pPr algn="r">
              <a:defRPr sz="1200"/>
            </a:lvl1pPr>
          </a:lstStyle>
          <a:p>
            <a:fld id="{30DF3F88-4512-4064-B443-99EC8F13105D}" type="datetimeFigureOut">
              <a:rPr lang="en-US" smtClean="0"/>
              <a:pPr/>
              <a:t>6/12/2015</a:t>
            </a:fld>
            <a:endParaRPr lang="en-US"/>
          </a:p>
        </p:txBody>
      </p:sp>
      <p:sp>
        <p:nvSpPr>
          <p:cNvPr id="4" name="Slide Image Placeholder 3"/>
          <p:cNvSpPr>
            <a:spLocks noGrp="1" noRot="1" noChangeAspect="1"/>
          </p:cNvSpPr>
          <p:nvPr>
            <p:ph type="sldImg" idx="2"/>
          </p:nvPr>
        </p:nvSpPr>
        <p:spPr>
          <a:xfrm>
            <a:off x="915988" y="739775"/>
            <a:ext cx="4933950"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593" y="4687253"/>
            <a:ext cx="5412740" cy="44405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2792"/>
            <a:ext cx="2931901" cy="49339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2458" y="9372792"/>
            <a:ext cx="2931901" cy="493395"/>
          </a:xfrm>
          <a:prstGeom prst="rect">
            <a:avLst/>
          </a:prstGeom>
        </p:spPr>
        <p:txBody>
          <a:bodyPr vert="horz" lIns="91440" tIns="45720" rIns="91440" bIns="45720" rtlCol="0" anchor="b"/>
          <a:lstStyle>
            <a:lvl1pPr algn="r">
              <a:defRPr sz="1200"/>
            </a:lvl1pPr>
          </a:lstStyle>
          <a:p>
            <a:fld id="{0F7AA901-F436-4118-8754-354B92EECC48}" type="slidenum">
              <a:rPr lang="en-US" smtClean="0"/>
              <a:pPr/>
              <a:t>‹#›</a:t>
            </a:fld>
            <a:endParaRPr lang="en-US"/>
          </a:p>
        </p:txBody>
      </p:sp>
    </p:spTree>
    <p:extLst>
      <p:ext uri="{BB962C8B-B14F-4D97-AF65-F5344CB8AC3E}">
        <p14:creationId xmlns:p14="http://schemas.microsoft.com/office/powerpoint/2010/main" val="101726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99CDB0-54F6-4C07-AA83-E89BA63FE36A}" type="datetimeFigureOut">
              <a:rPr lang="en-US" smtClean="0"/>
              <a:pPr/>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9CDB0-54F6-4C07-AA83-E89BA63FE36A}" type="datetimeFigureOut">
              <a:rPr lang="en-US" smtClean="0"/>
              <a:pPr/>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9CDB0-54F6-4C07-AA83-E89BA63FE36A}" type="datetimeFigureOut">
              <a:rPr lang="en-US" smtClean="0"/>
              <a:pPr/>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99CDB0-54F6-4C07-AA83-E89BA63FE36A}" type="datetimeFigureOut">
              <a:rPr lang="en-US" smtClean="0"/>
              <a:pPr/>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99CDB0-54F6-4C07-AA83-E89BA63FE36A}" type="datetimeFigureOut">
              <a:rPr lang="en-US" smtClean="0"/>
              <a:pPr/>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99CDB0-54F6-4C07-AA83-E89BA63FE36A}" type="datetimeFigureOut">
              <a:rPr lang="en-US" smtClean="0"/>
              <a:pPr/>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99CDB0-54F6-4C07-AA83-E89BA63FE36A}" type="datetimeFigureOut">
              <a:rPr lang="en-US" smtClean="0"/>
              <a:pPr/>
              <a:t>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99CDB0-54F6-4C07-AA83-E89BA63FE36A}" type="datetimeFigureOut">
              <a:rPr lang="en-US" smtClean="0"/>
              <a:pPr/>
              <a:t>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9CDB0-54F6-4C07-AA83-E89BA63FE36A}" type="datetimeFigureOut">
              <a:rPr lang="en-US" smtClean="0"/>
              <a:pPr/>
              <a:t>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9CDB0-54F6-4C07-AA83-E89BA63FE36A}" type="datetimeFigureOut">
              <a:rPr lang="en-US" smtClean="0"/>
              <a:pPr/>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99CDB0-54F6-4C07-AA83-E89BA63FE36A}" type="datetimeFigureOut">
              <a:rPr lang="en-US" smtClean="0"/>
              <a:pPr/>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06914-E4BC-49FF-B84F-59580030A53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9CDB0-54F6-4C07-AA83-E89BA63FE36A}" type="datetimeFigureOut">
              <a:rPr lang="en-US" smtClean="0"/>
              <a:pPr/>
              <a:t>6/12/2015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06914-E4BC-49FF-B84F-59580030A5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UPM-Template_Option-1B.jpg"/>
          <p:cNvPicPr>
            <a:picLocks noChangeAspect="1"/>
          </p:cNvPicPr>
          <p:nvPr/>
        </p:nvPicPr>
        <p:blipFill>
          <a:blip r:embed="rId2" cstate="print"/>
          <a:stretch>
            <a:fillRect/>
          </a:stretch>
        </p:blipFill>
        <p:spPr>
          <a:xfrm>
            <a:off x="-45720" y="4833"/>
            <a:ext cx="9144000" cy="6853167"/>
          </a:xfrm>
          <a:prstGeom prst="rect">
            <a:avLst/>
          </a:prstGeom>
        </p:spPr>
      </p:pic>
      <p:sp>
        <p:nvSpPr>
          <p:cNvPr id="2" name="Title 1"/>
          <p:cNvSpPr>
            <a:spLocks noGrp="1"/>
          </p:cNvSpPr>
          <p:nvPr>
            <p:ph type="title"/>
          </p:nvPr>
        </p:nvSpPr>
        <p:spPr>
          <a:xfrm>
            <a:off x="304800" y="4419600"/>
            <a:ext cx="8610600" cy="1600200"/>
          </a:xfrm>
        </p:spPr>
        <p:txBody>
          <a:bodyPr>
            <a:normAutofit fontScale="90000"/>
          </a:bodyPr>
          <a:lstStyle/>
          <a:p>
            <a:r>
              <a:rPr lang="en-US" sz="3600" b="1" dirty="0" smtClean="0">
                <a:solidFill>
                  <a:schemeClr val="bg1">
                    <a:lumMod val="95000"/>
                  </a:schemeClr>
                </a:solidFill>
                <a:latin typeface="Arial" panose="020B0604020202020204" pitchFamily="34" charset="0"/>
                <a:cs typeface="Arial" panose="020B0604020202020204" pitchFamily="34" charset="0"/>
              </a:rPr>
              <a:t>03 APRIL 2015</a:t>
            </a:r>
            <a:br>
              <a:rPr lang="en-US" sz="3600" b="1" dirty="0" smtClean="0">
                <a:solidFill>
                  <a:schemeClr val="bg1">
                    <a:lumMod val="95000"/>
                  </a:schemeClr>
                </a:solidFill>
                <a:latin typeface="Arial" panose="020B0604020202020204" pitchFamily="34" charset="0"/>
                <a:cs typeface="Arial" panose="020B0604020202020204" pitchFamily="34" charset="0"/>
              </a:rPr>
            </a:br>
            <a:r>
              <a:rPr lang="en-US" sz="3600" b="1" dirty="0" smtClean="0">
                <a:solidFill>
                  <a:schemeClr val="bg1">
                    <a:lumMod val="95000"/>
                  </a:schemeClr>
                </a:solidFill>
                <a:latin typeface="Arial" panose="020B0604020202020204" pitchFamily="34" charset="0"/>
                <a:cs typeface="Arial" panose="020B0604020202020204" pitchFamily="34" charset="0"/>
              </a:rPr>
              <a:t>AUDITORIUM, FAKULTI KEJURUTERAAN  </a:t>
            </a:r>
            <a:r>
              <a:rPr lang="en-US" b="1" dirty="0" smtClean="0">
                <a:solidFill>
                  <a:schemeClr val="bg1">
                    <a:lumMod val="95000"/>
                  </a:schemeClr>
                </a:solidFill>
              </a:rPr>
              <a:t/>
            </a:r>
            <a:br>
              <a:rPr lang="en-US" b="1" dirty="0" smtClean="0">
                <a:solidFill>
                  <a:schemeClr val="bg1">
                    <a:lumMod val="95000"/>
                  </a:schemeClr>
                </a:solidFill>
              </a:rPr>
            </a:br>
            <a:endParaRPr lang="en-US" b="1" dirty="0">
              <a:solidFill>
                <a:schemeClr val="bg1">
                  <a:lumMod val="95000"/>
                </a:schemeClr>
              </a:solidFill>
            </a:endParaRPr>
          </a:p>
        </p:txBody>
      </p:sp>
      <p:sp>
        <p:nvSpPr>
          <p:cNvPr id="3" name="TextBox 2"/>
          <p:cNvSpPr txBox="1"/>
          <p:nvPr/>
        </p:nvSpPr>
        <p:spPr>
          <a:xfrm>
            <a:off x="152400" y="2715161"/>
            <a:ext cx="8839200"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TAKLIMAT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AUDIT PENGEKALAN SWAAKREDITASI</a:t>
            </a:r>
            <a:endParaRPr lang="en-MY"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05800" cy="4876800"/>
          </a:xfrm>
        </p:spPr>
        <p:txBody>
          <a:bodyPr>
            <a:normAutofit/>
          </a:bodyPr>
          <a:lstStyle/>
          <a:p>
            <a:pPr algn="just"/>
            <a:r>
              <a:rPr lang="ms-MY" sz="2400" b="1" dirty="0" smtClean="0">
                <a:latin typeface="Arial" panose="020B0604020202020204" pitchFamily="34" charset="0"/>
                <a:cs typeface="Arial" panose="020B0604020202020204" pitchFamily="34" charset="0"/>
              </a:rPr>
              <a:t>Menggalakkan</a:t>
            </a:r>
            <a:r>
              <a:rPr lang="en-US" sz="2400" b="1" dirty="0" smtClean="0">
                <a:latin typeface="Arial" panose="020B0604020202020204" pitchFamily="34" charset="0"/>
                <a:cs typeface="Arial" panose="020B0604020202020204" pitchFamily="34" charset="0"/>
              </a:rPr>
              <a:t> </a:t>
            </a:r>
            <a:r>
              <a:rPr lang="ms-MY" sz="2400" b="1" dirty="0" smtClean="0">
                <a:latin typeface="Arial" panose="020B0604020202020204" pitchFamily="34" charset="0"/>
                <a:ea typeface="ＭＳ Ｐゴシック" pitchFamily="34" charset="-128"/>
                <a:cs typeface="Arial" panose="020B0604020202020204" pitchFamily="34" charset="0"/>
              </a:rPr>
              <a:t>universiti untuk menjalankan </a:t>
            </a:r>
            <a:r>
              <a:rPr lang="ms-MY" sz="2400" b="1" dirty="0" smtClean="0">
                <a:solidFill>
                  <a:srgbClr val="A31435"/>
                </a:solidFill>
                <a:latin typeface="Arial" panose="020B0604020202020204" pitchFamily="34" charset="0"/>
                <a:ea typeface="ＭＳ Ｐゴシック" pitchFamily="34" charset="-128"/>
                <a:cs typeface="Arial" panose="020B0604020202020204" pitchFamily="34" charset="0"/>
              </a:rPr>
              <a:t>penilaian kendiri berpandukan kriteria dan standard pengajian tinggi yang telah ditetapkan </a:t>
            </a:r>
          </a:p>
          <a:p>
            <a:pPr marL="0" indent="0" algn="just">
              <a:buNone/>
            </a:pPr>
            <a:endParaRPr lang="ms-MY" sz="2400" b="1" dirty="0" smtClean="0">
              <a:latin typeface="Arial" panose="020B0604020202020204" pitchFamily="34" charset="0"/>
              <a:ea typeface="ＭＳ Ｐゴシック" pitchFamily="34" charset="-128"/>
              <a:cs typeface="Arial" panose="020B0604020202020204" pitchFamily="34" charset="0"/>
            </a:endParaRPr>
          </a:p>
          <a:p>
            <a:pPr marL="342900" lvl="1" indent="-342900" algn="just">
              <a:buFont typeface="Arial" pitchFamily="34" charset="0"/>
              <a:buChar char="•"/>
            </a:pPr>
            <a:r>
              <a:rPr lang="ms-MY" sz="2400" b="1" dirty="0" smtClean="0">
                <a:latin typeface="Arial" panose="020B0604020202020204" pitchFamily="34" charset="0"/>
                <a:ea typeface="ＭＳ Ｐゴシック" pitchFamily="34" charset="-128"/>
                <a:cs typeface="Arial" panose="020B0604020202020204" pitchFamily="34" charset="0"/>
              </a:rPr>
              <a:t>Menggalakkan universiti </a:t>
            </a:r>
            <a:r>
              <a:rPr lang="ms-MY" sz="2400" b="1" dirty="0" smtClean="0">
                <a:solidFill>
                  <a:srgbClr val="A31435"/>
                </a:solidFill>
                <a:latin typeface="Arial" panose="020B0604020202020204" pitchFamily="34" charset="0"/>
                <a:ea typeface="ＭＳ Ｐゴシック" pitchFamily="34" charset="-128"/>
                <a:cs typeface="Arial" panose="020B0604020202020204" pitchFamily="34" charset="0"/>
              </a:rPr>
              <a:t>memformulasikan sendiri pelan perubahan</a:t>
            </a:r>
            <a:r>
              <a:rPr lang="ms-MY" sz="2400" b="1" dirty="0" smtClean="0">
                <a:latin typeface="Arial" panose="020B0604020202020204" pitchFamily="34" charset="0"/>
                <a:ea typeface="ＭＳ Ｐゴシック" pitchFamily="34" charset="-128"/>
                <a:cs typeface="Arial" panose="020B0604020202020204" pitchFamily="34" charset="0"/>
              </a:rPr>
              <a:t> dan </a:t>
            </a:r>
            <a:r>
              <a:rPr lang="ms-MY" sz="2400" b="1" dirty="0" smtClean="0">
                <a:solidFill>
                  <a:srgbClr val="A31435"/>
                </a:solidFill>
                <a:latin typeface="Arial" panose="020B0604020202020204" pitchFamily="34" charset="0"/>
                <a:ea typeface="ＭＳ Ｐゴシック" pitchFamily="34" charset="-128"/>
                <a:cs typeface="Arial" panose="020B0604020202020204" pitchFamily="34" charset="0"/>
              </a:rPr>
              <a:t>penambahbaikan berterusan selaras dengan standard</a:t>
            </a:r>
          </a:p>
          <a:p>
            <a:pPr marL="0" lvl="1" indent="0" algn="just">
              <a:buNone/>
            </a:pPr>
            <a:endParaRPr lang="ms-MY" sz="2400" b="1" dirty="0" smtClean="0">
              <a:latin typeface="Arial" panose="020B0604020202020204" pitchFamily="34" charset="0"/>
              <a:ea typeface="ＭＳ Ｐゴシック" pitchFamily="34" charset="-128"/>
              <a:cs typeface="Arial" panose="020B0604020202020204" pitchFamily="34" charset="0"/>
            </a:endParaRPr>
          </a:p>
          <a:p>
            <a:pPr marL="342900" lvl="1" indent="-342900" algn="just">
              <a:buFont typeface="Arial" pitchFamily="34" charset="0"/>
              <a:buChar char="•"/>
            </a:pPr>
            <a:r>
              <a:rPr lang="ms-MY" sz="2400" b="1" dirty="0" smtClean="0">
                <a:solidFill>
                  <a:srgbClr val="A31435"/>
                </a:solidFill>
                <a:latin typeface="Arial" panose="020B0604020202020204" pitchFamily="34" charset="0"/>
                <a:ea typeface="ＭＳ Ｐゴシック" pitchFamily="34" charset="-128"/>
                <a:cs typeface="Arial" panose="020B0604020202020204" pitchFamily="34" charset="0"/>
              </a:rPr>
              <a:t>Meningkatkan imej dan reputasi </a:t>
            </a:r>
            <a:r>
              <a:rPr lang="ms-MY" sz="2400" b="1" dirty="0" smtClean="0">
                <a:latin typeface="Arial" panose="020B0604020202020204" pitchFamily="34" charset="0"/>
                <a:ea typeface="ＭＳ Ｐゴシック" pitchFamily="34" charset="-128"/>
                <a:cs typeface="Arial" panose="020B0604020202020204" pitchFamily="34" charset="0"/>
              </a:rPr>
              <a:t>universiti dalam menyokong Visi UPM untuk menjadi sebuah universiti bereputasi antarabangsa </a:t>
            </a:r>
          </a:p>
          <a:p>
            <a:pPr marL="0" indent="0">
              <a:buNone/>
            </a:pPr>
            <a:endParaRPr lang="en-US" dirty="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5" name="Rectangle 4"/>
          <p:cNvSpPr/>
          <p:nvPr/>
        </p:nvSpPr>
        <p:spPr>
          <a:xfrm>
            <a:off x="381000" y="457200"/>
            <a:ext cx="8382000" cy="685800"/>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7" name="Title 1"/>
          <p:cNvSpPr txBox="1">
            <a:spLocks/>
          </p:cNvSpPr>
          <p:nvPr/>
        </p:nvSpPr>
        <p:spPr>
          <a:xfrm>
            <a:off x="609600" y="3048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A31435"/>
                </a:solidFill>
                <a:latin typeface="Arial" pitchFamily="34" charset="0"/>
                <a:cs typeface="Arial" pitchFamily="34" charset="0"/>
              </a:rPr>
              <a:t>FAEDAH MEMPEROLEHI STATUS SWAAKREDITASI</a:t>
            </a:r>
            <a:endParaRPr lang="en-US" b="1" dirty="0">
              <a:solidFill>
                <a:srgbClr val="A31435"/>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153400" cy="5334000"/>
          </a:xfrm>
        </p:spPr>
        <p:txBody>
          <a:bodyPr>
            <a:noAutofit/>
          </a:bodyPr>
          <a:lstStyle/>
          <a:p>
            <a:pPr algn="just"/>
            <a:r>
              <a:rPr lang="ms-MY" sz="2800" b="1" dirty="0" smtClean="0">
                <a:latin typeface="Arial" panose="020B0604020202020204" pitchFamily="34" charset="0"/>
                <a:cs typeface="Arial" panose="020B0604020202020204" pitchFamily="34" charset="0"/>
              </a:rPr>
              <a:t>Status swaakreditasi tertakluk kepada syarat penilaian semula institusi oleh MQA </a:t>
            </a:r>
            <a:r>
              <a:rPr lang="ms-MY" sz="2800" b="1" dirty="0" smtClean="0">
                <a:solidFill>
                  <a:srgbClr val="A31435"/>
                </a:solidFill>
                <a:latin typeface="Arial" panose="020B0604020202020204" pitchFamily="34" charset="0"/>
                <a:cs typeface="Arial" panose="020B0604020202020204" pitchFamily="34" charset="0"/>
              </a:rPr>
              <a:t>sekurang-kurangnya sekali dalam setiap lima tahun </a:t>
            </a:r>
            <a:r>
              <a:rPr lang="ms-MY" sz="2800" b="1" dirty="0" smtClean="0">
                <a:latin typeface="Arial" panose="020B0604020202020204" pitchFamily="34" charset="0"/>
                <a:cs typeface="Arial" panose="020B0604020202020204" pitchFamily="34" charset="0"/>
              </a:rPr>
              <a:t>bagi tujuan pengekalan status swaakreditasi</a:t>
            </a:r>
          </a:p>
          <a:p>
            <a:pPr algn="just"/>
            <a:endParaRPr lang="ms-MY" sz="2800" b="1" dirty="0" smtClean="0">
              <a:latin typeface="Arial" panose="020B0604020202020204" pitchFamily="34" charset="0"/>
              <a:cs typeface="Arial" panose="020B0604020202020204" pitchFamily="34" charset="0"/>
            </a:endParaRPr>
          </a:p>
          <a:p>
            <a:pPr algn="just"/>
            <a:r>
              <a:rPr lang="en-US" sz="2800" b="1" dirty="0" err="1" smtClean="0">
                <a:solidFill>
                  <a:srgbClr val="A31435"/>
                </a:solidFill>
                <a:latin typeface="Arial" pitchFamily="34" charset="0"/>
                <a:cs typeface="Arial" pitchFamily="34" charset="0"/>
              </a:rPr>
              <a:t>Hanya</a:t>
            </a:r>
            <a:r>
              <a:rPr lang="en-US" sz="2800" b="1" dirty="0" smtClean="0">
                <a:solidFill>
                  <a:srgbClr val="A31435"/>
                </a:solidFill>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terhad</a:t>
            </a:r>
            <a:r>
              <a:rPr lang="en-US" sz="2800" b="1" dirty="0" smtClean="0">
                <a:solidFill>
                  <a:srgbClr val="A31435"/>
                </a:solidFill>
                <a:latin typeface="Arial" pitchFamily="34" charset="0"/>
                <a:cs typeface="Arial" pitchFamily="34" charset="0"/>
              </a:rPr>
              <a:t> </a:t>
            </a:r>
            <a:r>
              <a:rPr lang="en-US" sz="2800" b="1" dirty="0" err="1" smtClean="0">
                <a:latin typeface="Arial" pitchFamily="34" charset="0"/>
                <a:cs typeface="Arial" pitchFamily="34" charset="0"/>
              </a:rPr>
              <a:t>kepada</a:t>
            </a:r>
            <a:r>
              <a:rPr lang="en-US" sz="2800" b="1" dirty="0" smtClean="0">
                <a:latin typeface="Arial" pitchFamily="34" charset="0"/>
                <a:cs typeface="Arial" pitchFamily="34" charset="0"/>
              </a:rPr>
              <a:t> </a:t>
            </a:r>
            <a:r>
              <a:rPr lang="en-US" sz="2800" b="1" dirty="0" smtClean="0">
                <a:solidFill>
                  <a:srgbClr val="A31435"/>
                </a:solidFill>
                <a:latin typeface="Arial" pitchFamily="34" charset="0"/>
                <a:cs typeface="Arial" pitchFamily="34" charset="0"/>
              </a:rPr>
              <a:t>program </a:t>
            </a:r>
            <a:r>
              <a:rPr lang="en-US" sz="2800" b="1" dirty="0" err="1" smtClean="0">
                <a:solidFill>
                  <a:srgbClr val="A31435"/>
                </a:solidFill>
                <a:latin typeface="Arial" pitchFamily="34" charset="0"/>
                <a:cs typeface="Arial" pitchFamily="34" charset="0"/>
              </a:rPr>
              <a:t>pengajian</a:t>
            </a:r>
            <a:r>
              <a:rPr lang="en-US" sz="2800" b="1" dirty="0" smtClean="0">
                <a:solidFill>
                  <a:srgbClr val="A31435"/>
                </a:solidFill>
                <a:latin typeface="Arial" pitchFamily="34" charset="0"/>
                <a:cs typeface="Arial" pitchFamily="34" charset="0"/>
              </a:rPr>
              <a:t> yang </a:t>
            </a:r>
            <a:r>
              <a:rPr lang="en-US" sz="2800" b="1" dirty="0" err="1" smtClean="0">
                <a:solidFill>
                  <a:srgbClr val="A31435"/>
                </a:solidFill>
                <a:latin typeface="Arial" pitchFamily="34" charset="0"/>
                <a:cs typeface="Arial" pitchFamily="34" charset="0"/>
              </a:rPr>
              <a:t>dikendalikan</a:t>
            </a:r>
            <a:r>
              <a:rPr lang="en-US" sz="2800" b="1" dirty="0" smtClean="0">
                <a:solidFill>
                  <a:srgbClr val="A31435"/>
                </a:solidFill>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di</a:t>
            </a:r>
            <a:r>
              <a:rPr lang="en-US" sz="2800" b="1" dirty="0" smtClean="0">
                <a:solidFill>
                  <a:srgbClr val="A31435"/>
                </a:solidFill>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kampus</a:t>
            </a:r>
            <a:r>
              <a:rPr lang="en-US" sz="2800" b="1" dirty="0" smtClean="0">
                <a:solidFill>
                  <a:srgbClr val="A31435"/>
                </a:solidFill>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berstatus</a:t>
            </a:r>
            <a:r>
              <a:rPr lang="en-US" sz="2800" b="1" dirty="0" smtClean="0">
                <a:solidFill>
                  <a:srgbClr val="A31435"/>
                </a:solidFill>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swaakreditasi</a:t>
            </a:r>
            <a:r>
              <a:rPr lang="en-US" sz="2800" b="1" dirty="0" smtClean="0">
                <a:solidFill>
                  <a:srgbClr val="A31435"/>
                </a:solidFill>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sahaja</a:t>
            </a:r>
            <a:r>
              <a:rPr lang="en-US" sz="2800" b="1" dirty="0" smtClean="0">
                <a:solidFill>
                  <a:srgbClr val="A31435"/>
                </a:solidFill>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dan</a:t>
            </a:r>
            <a:r>
              <a:rPr lang="en-US" sz="2800" b="1" dirty="0" smtClean="0">
                <a:solidFill>
                  <a:srgbClr val="A31435"/>
                </a:solidFill>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tidak</a:t>
            </a:r>
            <a:r>
              <a:rPr lang="en-US" sz="2800" b="1" dirty="0" smtClean="0">
                <a:solidFill>
                  <a:srgbClr val="A31435"/>
                </a:solidFill>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melibatkan</a:t>
            </a:r>
            <a:r>
              <a:rPr lang="en-US" sz="2800" b="1" dirty="0" smtClean="0">
                <a:solidFill>
                  <a:srgbClr val="A31435"/>
                </a:solidFill>
                <a:latin typeface="Arial" pitchFamily="34" charset="0"/>
                <a:cs typeface="Arial" pitchFamily="34" charset="0"/>
              </a:rPr>
              <a:t> </a:t>
            </a:r>
            <a:r>
              <a:rPr lang="en-US" sz="2800" b="1" dirty="0" smtClean="0">
                <a:latin typeface="Arial" pitchFamily="34" charset="0"/>
                <a:cs typeface="Arial" pitchFamily="34" charset="0"/>
              </a:rPr>
              <a:t>program yang </a:t>
            </a:r>
            <a:r>
              <a:rPr lang="en-US" sz="2800" b="1" dirty="0" err="1" smtClean="0">
                <a:solidFill>
                  <a:srgbClr val="A31435"/>
                </a:solidFill>
                <a:latin typeface="Arial" pitchFamily="34" charset="0"/>
                <a:cs typeface="Arial" pitchFamily="34" charset="0"/>
              </a:rPr>
              <a:t>difrancais</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atau</a:t>
            </a:r>
            <a:r>
              <a:rPr lang="en-US" sz="2800" b="1" dirty="0" smtClean="0">
                <a:latin typeface="Arial" pitchFamily="34" charset="0"/>
                <a:cs typeface="Arial" pitchFamily="34" charset="0"/>
              </a:rPr>
              <a:t> program yang </a:t>
            </a:r>
            <a:r>
              <a:rPr lang="en-US" sz="2800" b="1" dirty="0" err="1" smtClean="0">
                <a:solidFill>
                  <a:srgbClr val="A31435"/>
                </a:solidFill>
                <a:latin typeface="Arial" pitchFamily="34" charset="0"/>
                <a:cs typeface="Arial" pitchFamily="34" charset="0"/>
              </a:rPr>
              <a:t>ditawarkan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oleh</a:t>
            </a:r>
            <a:r>
              <a:rPr lang="en-US" sz="2800" b="1" dirty="0" smtClean="0">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anak</a:t>
            </a:r>
            <a:r>
              <a:rPr lang="en-US" sz="2800" b="1" dirty="0" smtClean="0">
                <a:solidFill>
                  <a:srgbClr val="A31435"/>
                </a:solidFill>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syarikat</a:t>
            </a:r>
            <a:r>
              <a:rPr lang="en-US" sz="2800" b="1" dirty="0" smtClean="0">
                <a:solidFill>
                  <a:srgbClr val="A31435"/>
                </a:solidFill>
                <a:latin typeface="Arial" pitchFamily="34" charset="0"/>
                <a:cs typeface="Arial" pitchFamily="34" charset="0"/>
              </a:rPr>
              <a:t> </a:t>
            </a:r>
            <a:r>
              <a:rPr lang="en-US" sz="2800" b="1" dirty="0" err="1" smtClean="0">
                <a:solidFill>
                  <a:srgbClr val="A31435"/>
                </a:solidFill>
                <a:latin typeface="Arial" pitchFamily="34" charset="0"/>
                <a:cs typeface="Arial" pitchFamily="34" charset="0"/>
              </a:rPr>
              <a:t>universiti</a:t>
            </a:r>
            <a:r>
              <a:rPr lang="en-US" sz="2800" b="1" dirty="0" smtClean="0">
                <a:solidFill>
                  <a:srgbClr val="A31435"/>
                </a:solidFill>
                <a:latin typeface="Arial" pitchFamily="34" charset="0"/>
                <a:cs typeface="Arial" pitchFamily="34" charset="0"/>
              </a:rPr>
              <a:t> </a:t>
            </a:r>
          </a:p>
          <a:p>
            <a:pPr algn="just"/>
            <a:endParaRPr lang="ms-MY" sz="2800" dirty="0" smtClean="0">
              <a:latin typeface="Arial" panose="020B0604020202020204" pitchFamily="34" charset="0"/>
              <a:cs typeface="Arial" panose="020B0604020202020204" pitchFamily="34" charset="0"/>
            </a:endParaRPr>
          </a:p>
          <a:p>
            <a:pPr marL="0" indent="0">
              <a:buNone/>
            </a:pPr>
            <a:endParaRPr lang="ms-MY" sz="2800" dirty="0" smtClean="0">
              <a:latin typeface="Arial" panose="020B0604020202020204" pitchFamily="34" charset="0"/>
              <a:cs typeface="Arial" panose="020B0604020202020204" pitchFamily="34" charset="0"/>
            </a:endParaRP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05800" cy="5334000"/>
          </a:xfrm>
        </p:spPr>
        <p:txBody>
          <a:bodyPr>
            <a:noAutofit/>
          </a:bodyPr>
          <a:lstStyle/>
          <a:p>
            <a:pPr marL="0" indent="0">
              <a:buNone/>
            </a:pPr>
            <a:endParaRPr lang="ms-MY" sz="2800" dirty="0" smtClean="0">
              <a:latin typeface="Arial" panose="020B0604020202020204" pitchFamily="34" charset="0"/>
              <a:cs typeface="Arial" panose="020B0604020202020204" pitchFamily="34" charset="0"/>
            </a:endParaRPr>
          </a:p>
          <a:p>
            <a:r>
              <a:rPr lang="ms-MY" sz="3600" b="1" dirty="0" smtClean="0">
                <a:solidFill>
                  <a:srgbClr val="A31435"/>
                </a:solidFill>
                <a:latin typeface="Arial" panose="020B0604020202020204" pitchFamily="34" charset="0"/>
                <a:cs typeface="Arial" panose="020B0604020202020204" pitchFamily="34" charset="0"/>
              </a:rPr>
              <a:t>Tahun 2015, </a:t>
            </a:r>
            <a:r>
              <a:rPr lang="ms-MY" sz="3600" b="1" dirty="0" smtClean="0">
                <a:latin typeface="Arial" panose="020B0604020202020204" pitchFamily="34" charset="0"/>
                <a:cs typeface="Arial" panose="020B0604020202020204" pitchFamily="34" charset="0"/>
              </a:rPr>
              <a:t>status swaakreditasi UPM akan dinilai semula oleh MQA melalui </a:t>
            </a:r>
            <a:r>
              <a:rPr lang="ms-MY" sz="3600" b="1" dirty="0" smtClean="0">
                <a:solidFill>
                  <a:srgbClr val="A31435"/>
                </a:solidFill>
                <a:latin typeface="Arial" panose="020B0604020202020204" pitchFamily="34" charset="0"/>
                <a:cs typeface="Arial" panose="020B0604020202020204" pitchFamily="34" charset="0"/>
              </a:rPr>
              <a:t>Audit Pengekalan Swaakreditasi</a:t>
            </a:r>
            <a:r>
              <a:rPr lang="ms-MY" sz="3600" b="1" dirty="0" smtClean="0">
                <a:latin typeface="Arial" panose="020B0604020202020204" pitchFamily="34" charset="0"/>
                <a:cs typeface="Arial" panose="020B0604020202020204" pitchFamily="34" charset="0"/>
              </a:rPr>
              <a:t> pada:</a:t>
            </a: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2" name="TextBox 1"/>
          <p:cNvSpPr txBox="1"/>
          <p:nvPr/>
        </p:nvSpPr>
        <p:spPr>
          <a:xfrm>
            <a:off x="838200" y="3962400"/>
            <a:ext cx="7848600" cy="707886"/>
          </a:xfrm>
          <a:prstGeom prst="rect">
            <a:avLst/>
          </a:prstGeom>
          <a:noFill/>
        </p:spPr>
        <p:txBody>
          <a:bodyPr wrap="square" rtlCol="0">
            <a:spAutoFit/>
          </a:bodyPr>
          <a:lstStyle/>
          <a:p>
            <a:pPr algn="ctr">
              <a:buNone/>
            </a:pPr>
            <a:r>
              <a:rPr lang="ms-MY" sz="4000" b="1" dirty="0">
                <a:solidFill>
                  <a:srgbClr val="FF0000"/>
                </a:solidFill>
                <a:latin typeface="Arial" panose="020B0604020202020204" pitchFamily="34" charset="0"/>
                <a:cs typeface="Arial" panose="020B0604020202020204" pitchFamily="34" charset="0"/>
              </a:rPr>
              <a:t>28 September – 2 Oktober 2015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nodeType="withEffect">
                                  <p:stCondLst>
                                    <p:cond delay="0"/>
                                  </p:stCondLst>
                                  <p:endCondLst>
                                    <p:cond evt="onNext" delay="0">
                                      <p:tgtEl>
                                        <p:sldTgt/>
                                      </p:tgtEl>
                                    </p:cond>
                                  </p:endCondLst>
                                  <p:childTnLst>
                                    <p:animEffect transition="out" filter="fade">
                                      <p:cBhvr>
                                        <p:cTn id="6" dur="2000" tmFilter="0, 0; .2, .5; .8, .5; 1, 0"/>
                                        <p:tgtEl>
                                          <p:spTgt spid="2">
                                            <p:txEl>
                                              <p:pRg st="0" end="0"/>
                                            </p:txEl>
                                          </p:spTgt>
                                        </p:tgtEl>
                                      </p:cBhvr>
                                    </p:animEffect>
                                    <p:animScale>
                                      <p:cBhvr>
                                        <p:cTn id="7" dur="100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2" name="Rectangle 1"/>
          <p:cNvSpPr/>
          <p:nvPr/>
        </p:nvSpPr>
        <p:spPr>
          <a:xfrm>
            <a:off x="3510611" y="2576780"/>
            <a:ext cx="5480989" cy="1323439"/>
          </a:xfrm>
          <a:prstGeom prst="rect">
            <a:avLst/>
          </a:prstGeom>
        </p:spPr>
        <p:txBody>
          <a:bodyPr wrap="none">
            <a:spAutoFit/>
          </a:bodyPr>
          <a:lstStyle/>
          <a:p>
            <a:pPr algn="ctr">
              <a:defRPr/>
            </a:pPr>
            <a:r>
              <a:rPr lang="en-US" sz="4000" b="1" dirty="0">
                <a:solidFill>
                  <a:srgbClr val="A31435"/>
                </a:solidFill>
                <a:latin typeface="Arial" pitchFamily="34" charset="0"/>
                <a:cs typeface="Arial" pitchFamily="34" charset="0"/>
              </a:rPr>
              <a:t>AUDIT </a:t>
            </a:r>
            <a:r>
              <a:rPr lang="en-US" sz="4000" b="1" dirty="0" smtClean="0">
                <a:solidFill>
                  <a:srgbClr val="A31435"/>
                </a:solidFill>
                <a:latin typeface="Arial" pitchFamily="34" charset="0"/>
                <a:cs typeface="Arial" pitchFamily="34" charset="0"/>
              </a:rPr>
              <a:t>PENGEKALAN</a:t>
            </a:r>
          </a:p>
          <a:p>
            <a:pPr algn="ctr">
              <a:defRPr/>
            </a:pPr>
            <a:r>
              <a:rPr lang="en-US" sz="4000" b="1" dirty="0" smtClean="0">
                <a:solidFill>
                  <a:srgbClr val="A31435"/>
                </a:solidFill>
                <a:latin typeface="Arial" pitchFamily="34" charset="0"/>
                <a:cs typeface="Arial" pitchFamily="34" charset="0"/>
              </a:rPr>
              <a:t>SWAAKREDITASI</a:t>
            </a:r>
            <a:endParaRPr lang="en-US" sz="4000" b="1" dirty="0">
              <a:solidFill>
                <a:srgbClr val="A31435"/>
              </a:solidFill>
              <a:latin typeface="Arial" pitchFamily="34" charset="0"/>
              <a:cs typeface="Arial" pitchFamily="34" charset="0"/>
            </a:endParaRPr>
          </a:p>
        </p:txBody>
      </p:sp>
      <p:pic>
        <p:nvPicPr>
          <p:cNvPr id="8" name="Picture 11" descr="C:\Documents and Settings\Firdaus\My Documents\all kak ina\MQA-SWA AKREDITASI UPM 2010\Scan SWA (ppt)\IMG_0016.jpg"/>
          <p:cNvPicPr>
            <a:picLocks noChangeAspect="1" noChangeArrowheads="1"/>
          </p:cNvPicPr>
          <p:nvPr/>
        </p:nvPicPr>
        <p:blipFill>
          <a:blip r:embed="rId3" cstate="print"/>
          <a:srcRect/>
          <a:stretch>
            <a:fillRect/>
          </a:stretch>
        </p:blipFill>
        <p:spPr bwMode="auto">
          <a:xfrm>
            <a:off x="281940" y="990600"/>
            <a:ext cx="3147060" cy="4495800"/>
          </a:xfrm>
          <a:prstGeom prst="rect">
            <a:avLst/>
          </a:prstGeom>
          <a:noFill/>
          <a:ln w="9525">
            <a:noFill/>
            <a:miter lim="800000"/>
            <a:headEnd/>
            <a:tailEnd/>
          </a:ln>
          <a:effectLst/>
        </p:spPr>
      </p:pic>
    </p:spTree>
    <p:extLst>
      <p:ext uri="{BB962C8B-B14F-4D97-AF65-F5344CB8AC3E}">
        <p14:creationId xmlns:p14="http://schemas.microsoft.com/office/powerpoint/2010/main" val="73334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3581400"/>
          </a:xfrm>
        </p:spPr>
        <p:txBody>
          <a:bodyPr>
            <a:noAutofit/>
          </a:bodyPr>
          <a:lstStyle/>
          <a:p>
            <a:pPr algn="just">
              <a:spcBef>
                <a:spcPts val="1200"/>
              </a:spcBef>
            </a:pPr>
            <a:r>
              <a:rPr lang="ms-MY" sz="2400" b="1" dirty="0" smtClean="0">
                <a:latin typeface="Arial" panose="020B0604020202020204" pitchFamily="34" charset="0"/>
                <a:cs typeface="Arial" panose="020B0604020202020204" pitchFamily="34" charset="0"/>
              </a:rPr>
              <a:t>Untuk </a:t>
            </a:r>
            <a:r>
              <a:rPr lang="ms-MY" sz="2400" b="1" dirty="0" smtClean="0">
                <a:solidFill>
                  <a:srgbClr val="A31435"/>
                </a:solidFill>
                <a:latin typeface="Arial" panose="020B0604020202020204" pitchFamily="34" charset="0"/>
                <a:cs typeface="Arial" panose="020B0604020202020204" pitchFamily="34" charset="0"/>
              </a:rPr>
              <a:t>mengekalkan status </a:t>
            </a:r>
            <a:r>
              <a:rPr lang="ms-MY" sz="2400" b="1" dirty="0" smtClean="0">
                <a:latin typeface="Arial" panose="020B0604020202020204" pitchFamily="34" charset="0"/>
                <a:cs typeface="Arial" panose="020B0604020202020204" pitchFamily="34" charset="0"/>
              </a:rPr>
              <a:t>SWAAKREDITASI</a:t>
            </a:r>
          </a:p>
          <a:p>
            <a:pPr algn="just">
              <a:spcBef>
                <a:spcPts val="1200"/>
              </a:spcBef>
            </a:pPr>
            <a:r>
              <a:rPr lang="ms-MY" sz="2400" b="1" dirty="0" smtClean="0">
                <a:latin typeface="Arial" panose="020B0604020202020204" pitchFamily="34" charset="0"/>
                <a:cs typeface="Arial" panose="020B0604020202020204" pitchFamily="34" charset="0"/>
              </a:rPr>
              <a:t>Status Swaakreditasi menunjukkan UPM mempunyai </a:t>
            </a:r>
            <a:r>
              <a:rPr lang="ms-MY" sz="2400" b="1" dirty="0" smtClean="0">
                <a:solidFill>
                  <a:srgbClr val="A31435"/>
                </a:solidFill>
                <a:latin typeface="Arial" panose="020B0604020202020204" pitchFamily="34" charset="0"/>
                <a:cs typeface="Arial" panose="020B0604020202020204" pitchFamily="34" charset="0"/>
              </a:rPr>
              <a:t>jaminan kualiti akademik yang tinggi </a:t>
            </a:r>
            <a:r>
              <a:rPr lang="ms-MY" sz="2400" b="1" dirty="0" smtClean="0">
                <a:latin typeface="Arial" panose="020B0604020202020204" pitchFamily="34" charset="0"/>
                <a:cs typeface="Arial" panose="020B0604020202020204" pitchFamily="34" charset="0"/>
              </a:rPr>
              <a:t>dan mengikut standard yang telah ditetapkan oleh pihak MQA. Ini termasuk MQF, COPPA dan COPIA</a:t>
            </a:r>
          </a:p>
          <a:p>
            <a:pPr algn="just">
              <a:spcBef>
                <a:spcPts val="1200"/>
              </a:spcBef>
            </a:pPr>
            <a:r>
              <a:rPr lang="ms-MY" sz="2400" b="1" dirty="0" smtClean="0">
                <a:latin typeface="Arial" panose="020B0604020202020204" pitchFamily="34" charset="0"/>
                <a:cs typeface="Arial" panose="020B0604020202020204" pitchFamily="34" charset="0"/>
              </a:rPr>
              <a:t>Status Swaakreditasi </a:t>
            </a:r>
            <a:r>
              <a:rPr lang="ms-MY" sz="2400" b="1" dirty="0" smtClean="0">
                <a:solidFill>
                  <a:srgbClr val="A31435"/>
                </a:solidFill>
                <a:latin typeface="Arial" panose="020B0604020202020204" pitchFamily="34" charset="0"/>
                <a:cs typeface="Arial" panose="020B0604020202020204" pitchFamily="34" charset="0"/>
              </a:rPr>
              <a:t>memberi impak terhadap kuasa autonomi UPM </a:t>
            </a:r>
            <a:r>
              <a:rPr lang="ms-MY" sz="2400" b="1" dirty="0" smtClean="0">
                <a:latin typeface="Arial" panose="020B0604020202020204" pitchFamily="34" charset="0"/>
                <a:cs typeface="Arial" panose="020B0604020202020204" pitchFamily="34" charset="0"/>
              </a:rPr>
              <a:t>dan sekali gus </a:t>
            </a:r>
            <a:r>
              <a:rPr lang="ms-MY" sz="2400" b="1" dirty="0" smtClean="0">
                <a:solidFill>
                  <a:srgbClr val="A31435"/>
                </a:solidFill>
                <a:latin typeface="Arial" panose="020B0604020202020204" pitchFamily="34" charset="0"/>
                <a:cs typeface="Arial" panose="020B0604020202020204" pitchFamily="34" charset="0"/>
              </a:rPr>
              <a:t>memperkasakan pengurusan jaminan kualiti akademik UPM</a:t>
            </a: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5" name="Rectangle 4"/>
          <p:cNvSpPr/>
          <p:nvPr/>
        </p:nvSpPr>
        <p:spPr>
          <a:xfrm>
            <a:off x="381000" y="457200"/>
            <a:ext cx="8382000" cy="609600"/>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7" name="Title 1"/>
          <p:cNvSpPr txBox="1">
            <a:spLocks/>
          </p:cNvSpPr>
          <p:nvPr/>
        </p:nvSpPr>
        <p:spPr>
          <a:xfrm>
            <a:off x="339634" y="228600"/>
            <a:ext cx="8651966"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A31435"/>
                </a:solidFill>
                <a:latin typeface="Arial" panose="020B0604020202020204" pitchFamily="34" charset="0"/>
                <a:cs typeface="Arial" panose="020B0604020202020204" pitchFamily="34" charset="0"/>
              </a:rPr>
              <a:t>KENAPA AUDIT PENGEKALAN SWAAKREDITASI PENTING KEPADA UPM?</a:t>
            </a:r>
            <a:endParaRPr lang="en-US" sz="3200" b="1" dirty="0">
              <a:solidFill>
                <a:srgbClr val="A31435"/>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334000"/>
          </a:xfrm>
        </p:spPr>
        <p:txBody>
          <a:bodyPr>
            <a:noAutofit/>
          </a:bodyPr>
          <a:lstStyle/>
          <a:p>
            <a:pPr marL="0" indent="0">
              <a:buNone/>
            </a:pPr>
            <a:endParaRPr lang="ms-MY" sz="2800" dirty="0" smtClean="0">
              <a:latin typeface="Arial" panose="020B0604020202020204" pitchFamily="34" charset="0"/>
              <a:cs typeface="Arial" panose="020B0604020202020204" pitchFamily="34" charset="0"/>
            </a:endParaRPr>
          </a:p>
          <a:p>
            <a:pPr marL="457200" indent="-457200">
              <a:buAutoNum type="arabicParenBoth"/>
            </a:pPr>
            <a:r>
              <a:rPr lang="ms-MY" sz="2400" b="1" dirty="0" smtClean="0">
                <a:latin typeface="Arial" panose="020B0604020202020204" pitchFamily="34" charset="0"/>
                <a:cs typeface="Arial" panose="020B0604020202020204" pitchFamily="34" charset="0"/>
              </a:rPr>
              <a:t>Menyediakan Dokumen </a:t>
            </a:r>
            <a:r>
              <a:rPr lang="ms-MY" sz="2400" b="1" i="1" dirty="0" smtClean="0">
                <a:solidFill>
                  <a:srgbClr val="A31435"/>
                </a:solidFill>
                <a:latin typeface="Arial" panose="020B0604020202020204" pitchFamily="34" charset="0"/>
                <a:cs typeface="Arial" panose="020B0604020202020204" pitchFamily="34" charset="0"/>
              </a:rPr>
              <a:t>Self-Review Portfolio </a:t>
            </a:r>
            <a:r>
              <a:rPr lang="ms-MY" sz="2400" b="1" dirty="0" smtClean="0">
                <a:solidFill>
                  <a:srgbClr val="A31435"/>
                </a:solidFill>
                <a:latin typeface="Arial" panose="020B0604020202020204" pitchFamily="34" charset="0"/>
                <a:cs typeface="Arial" panose="020B0604020202020204" pitchFamily="34" charset="0"/>
              </a:rPr>
              <a:t>(MQA-03) </a:t>
            </a:r>
            <a:r>
              <a:rPr lang="ms-MY" sz="2400" b="1" dirty="0" smtClean="0">
                <a:latin typeface="Arial" panose="020B0604020202020204" pitchFamily="34" charset="0"/>
                <a:cs typeface="Arial" panose="020B0604020202020204" pitchFamily="34" charset="0"/>
              </a:rPr>
              <a:t>berpandukan edisi kedua </a:t>
            </a:r>
            <a:r>
              <a:rPr lang="ms-MY" sz="2400" b="1" i="1" dirty="0" smtClean="0">
                <a:solidFill>
                  <a:srgbClr val="A31435"/>
                </a:solidFill>
                <a:latin typeface="Arial" panose="020B0604020202020204" pitchFamily="34" charset="0"/>
                <a:cs typeface="Arial" panose="020B0604020202020204" pitchFamily="34" charset="0"/>
              </a:rPr>
              <a:t>Code of Practice for Institutional Audit </a:t>
            </a:r>
            <a:r>
              <a:rPr lang="ms-MY" sz="2400" b="1" dirty="0" smtClean="0">
                <a:solidFill>
                  <a:srgbClr val="A31435"/>
                </a:solidFill>
                <a:latin typeface="Arial" panose="020B0604020202020204" pitchFamily="34" charset="0"/>
                <a:cs typeface="Arial" panose="020B0604020202020204" pitchFamily="34" charset="0"/>
              </a:rPr>
              <a:t>(COPIA)</a:t>
            </a:r>
          </a:p>
          <a:p>
            <a:pPr marL="457200" indent="-457200">
              <a:buNone/>
            </a:pPr>
            <a:r>
              <a:rPr lang="ms-MY" sz="2400" b="1" dirty="0" smtClean="0">
                <a:solidFill>
                  <a:srgbClr val="A31435"/>
                </a:solidFill>
                <a:latin typeface="Arial" panose="020B0604020202020204" pitchFamily="34" charset="0"/>
                <a:cs typeface="Arial" panose="020B0604020202020204" pitchFamily="34" charset="0"/>
              </a:rPr>
              <a:t>     Tindakan: </a:t>
            </a:r>
            <a:r>
              <a:rPr lang="ms-MY" sz="2400" b="1" dirty="0" smtClean="0">
                <a:latin typeface="Arial" panose="020B0604020202020204" pitchFamily="34" charset="0"/>
                <a:cs typeface="Arial" panose="020B0604020202020204" pitchFamily="34" charset="0"/>
              </a:rPr>
              <a:t>CosComm</a:t>
            </a:r>
          </a:p>
          <a:p>
            <a:pPr marL="457200" indent="-457200">
              <a:buAutoNum type="arabicParenBoth"/>
            </a:pPr>
            <a:endParaRPr lang="ms-MY" sz="2400" b="1" dirty="0" smtClean="0">
              <a:solidFill>
                <a:srgbClr val="A31435"/>
              </a:solidFill>
              <a:latin typeface="Arial" panose="020B0604020202020204" pitchFamily="34" charset="0"/>
              <a:cs typeface="Arial" panose="020B0604020202020204" pitchFamily="34" charset="0"/>
            </a:endParaRPr>
          </a:p>
          <a:p>
            <a:pPr marL="457200" indent="-457200">
              <a:buAutoNum type="arabicParenBoth"/>
            </a:pPr>
            <a:endParaRPr lang="ms-MY" sz="2400" b="1" dirty="0" smtClean="0">
              <a:solidFill>
                <a:srgbClr val="A31435"/>
              </a:solidFill>
              <a:latin typeface="Arial" panose="020B0604020202020204" pitchFamily="34" charset="0"/>
              <a:cs typeface="Arial" panose="020B0604020202020204" pitchFamily="34" charset="0"/>
            </a:endParaRPr>
          </a:p>
          <a:p>
            <a:pPr marL="457200" indent="-457200">
              <a:buNone/>
            </a:pPr>
            <a:endParaRPr lang="ms-MY" sz="2400" b="1" dirty="0" smtClean="0">
              <a:solidFill>
                <a:srgbClr val="A31435"/>
              </a:solidFill>
              <a:latin typeface="Arial" panose="020B0604020202020204" pitchFamily="34" charset="0"/>
              <a:cs typeface="Arial" panose="020B0604020202020204" pitchFamily="34" charset="0"/>
            </a:endParaRPr>
          </a:p>
          <a:p>
            <a:pPr marL="457200" indent="-457200">
              <a:buNone/>
            </a:pPr>
            <a:endParaRPr lang="ms-MY" sz="2400" b="1" dirty="0" smtClean="0">
              <a:solidFill>
                <a:srgbClr val="A31435"/>
              </a:solidFill>
              <a:latin typeface="Arial" panose="020B0604020202020204" pitchFamily="34" charset="0"/>
              <a:cs typeface="Arial" panose="020B0604020202020204" pitchFamily="34" charset="0"/>
            </a:endParaRPr>
          </a:p>
          <a:p>
            <a:pPr marL="0" indent="0">
              <a:buNone/>
            </a:pPr>
            <a:r>
              <a:rPr lang="ms-MY" sz="2400" b="1" dirty="0" smtClean="0">
                <a:latin typeface="Arial" panose="020B0604020202020204" pitchFamily="34" charset="0"/>
                <a:cs typeface="Arial" panose="020B0604020202020204" pitchFamily="34" charset="0"/>
              </a:rPr>
              <a:t>(2) Meningkatkan </a:t>
            </a:r>
            <a:r>
              <a:rPr lang="ms-MY" sz="2400" b="1" dirty="0" smtClean="0">
                <a:solidFill>
                  <a:srgbClr val="A31435"/>
                </a:solidFill>
                <a:latin typeface="Arial" panose="020B0604020202020204" pitchFamily="34" charset="0"/>
                <a:cs typeface="Arial" panose="020B0604020202020204" pitchFamily="34" charset="0"/>
              </a:rPr>
              <a:t>kefahaman dan kesedaran </a:t>
            </a:r>
            <a:r>
              <a:rPr lang="ms-MY" sz="2400" b="1" dirty="0" smtClean="0">
                <a:latin typeface="Arial" panose="020B0604020202020204" pitchFamily="34" charset="0"/>
                <a:cs typeface="Arial" panose="020B0604020202020204" pitchFamily="34" charset="0"/>
              </a:rPr>
              <a:t> </a:t>
            </a:r>
          </a:p>
          <a:p>
            <a:pPr marL="0" indent="0">
              <a:buNone/>
            </a:pPr>
            <a:r>
              <a:rPr lang="ms-MY" sz="2400" b="1" dirty="0" smtClean="0">
                <a:latin typeface="Arial" panose="020B0604020202020204" pitchFamily="34" charset="0"/>
                <a:cs typeface="Arial" panose="020B0604020202020204" pitchFamily="34" charset="0"/>
              </a:rPr>
              <a:t>     pemegang  taruh terhadap persediaan audit     </a:t>
            </a:r>
          </a:p>
          <a:p>
            <a:pPr marL="0" indent="0">
              <a:buNone/>
            </a:pPr>
            <a:r>
              <a:rPr lang="ms-MY" sz="2400" b="1" dirty="0" smtClean="0">
                <a:latin typeface="Arial" panose="020B0604020202020204" pitchFamily="34" charset="0"/>
                <a:cs typeface="Arial" panose="020B0604020202020204" pitchFamily="34" charset="0"/>
              </a:rPr>
              <a:t>    </a:t>
            </a:r>
            <a:r>
              <a:rPr lang="ms-MY" sz="2400" b="1" dirty="0" smtClean="0">
                <a:solidFill>
                  <a:srgbClr val="A31435"/>
                </a:solidFill>
                <a:latin typeface="Arial" panose="020B0604020202020204" pitchFamily="34" charset="0"/>
                <a:cs typeface="Arial" panose="020B0604020202020204" pitchFamily="34" charset="0"/>
              </a:rPr>
              <a:t>Tindakan:</a:t>
            </a:r>
            <a:r>
              <a:rPr lang="ms-MY" sz="2400" b="1" dirty="0" smtClean="0">
                <a:latin typeface="Arial" panose="020B0604020202020204" pitchFamily="34" charset="0"/>
                <a:cs typeface="Arial" panose="020B0604020202020204" pitchFamily="34" charset="0"/>
              </a:rPr>
              <a:t>CosComm&amp;PTJ</a:t>
            </a:r>
          </a:p>
          <a:p>
            <a:pPr marL="514350" indent="-514350">
              <a:buNone/>
            </a:pPr>
            <a:endParaRPr lang="ms-MY" sz="2800" dirty="0" smtClean="0"/>
          </a:p>
          <a:p>
            <a:pPr marL="514350" indent="-514350">
              <a:buAutoNum type="arabicParenBoth" startAt="3"/>
            </a:pPr>
            <a:endParaRPr lang="ms-MY" sz="2800" dirty="0" smtClean="0"/>
          </a:p>
          <a:p>
            <a:endParaRPr lang="ms-MY" sz="2800" dirty="0" smtClean="0"/>
          </a:p>
          <a:p>
            <a:pPr algn="ctr">
              <a:buNone/>
            </a:pPr>
            <a:endParaRPr lang="ms-MY" sz="2500" dirty="0" smtClean="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Rectangle 5"/>
          <p:cNvSpPr/>
          <p:nvPr/>
        </p:nvSpPr>
        <p:spPr>
          <a:xfrm>
            <a:off x="381000" y="457200"/>
            <a:ext cx="8382000" cy="533400"/>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7" name="TextBox 6"/>
          <p:cNvSpPr txBox="1"/>
          <p:nvPr/>
        </p:nvSpPr>
        <p:spPr>
          <a:xfrm>
            <a:off x="381000" y="228600"/>
            <a:ext cx="8382000" cy="1077218"/>
          </a:xfrm>
          <a:prstGeom prst="rect">
            <a:avLst/>
          </a:prstGeom>
          <a:noFill/>
        </p:spPr>
        <p:txBody>
          <a:bodyPr wrap="square" rtlCol="0">
            <a:spAutoFit/>
          </a:bodyPr>
          <a:lstStyle/>
          <a:p>
            <a:r>
              <a:rPr lang="en-US" sz="3200" b="1" dirty="0">
                <a:solidFill>
                  <a:srgbClr val="A31435"/>
                </a:solidFill>
                <a:latin typeface="Arial" panose="020B0604020202020204" pitchFamily="34" charset="0"/>
                <a:cs typeface="Arial" panose="020B0604020202020204" pitchFamily="34" charset="0"/>
              </a:rPr>
              <a:t>APAKAH PERSEDIAAN UPM UNTUK AUDIT PENGEKALAN SWAAKREDITASI?</a:t>
            </a:r>
          </a:p>
        </p:txBody>
      </p:sp>
      <p:pic>
        <p:nvPicPr>
          <p:cNvPr id="8" name="Picture 2" descr="E:\IMG_0002.jpg"/>
          <p:cNvPicPr>
            <a:picLocks noChangeAspect="1" noChangeArrowheads="1"/>
          </p:cNvPicPr>
          <p:nvPr/>
        </p:nvPicPr>
        <p:blipFill>
          <a:blip r:embed="rId3" cstate="print"/>
          <a:srcRect/>
          <a:stretch>
            <a:fillRect/>
          </a:stretch>
        </p:blipFill>
        <p:spPr bwMode="auto">
          <a:xfrm>
            <a:off x="4876800" y="2286000"/>
            <a:ext cx="2107011" cy="2590800"/>
          </a:xfrm>
          <a:prstGeom prst="rect">
            <a:avLst/>
          </a:prstGeom>
          <a:noFill/>
          <a:effectLst>
            <a:reflection blurRad="6350" stA="35000" endPos="35000" dir="5400000" sy="-100000" algn="bl" rotWithShape="0"/>
          </a:effectLst>
        </p:spPr>
      </p:pic>
    </p:spTree>
    <p:extLst>
      <p:ext uri="{BB962C8B-B14F-4D97-AF65-F5344CB8AC3E}">
        <p14:creationId xmlns:p14="http://schemas.microsoft.com/office/powerpoint/2010/main" val="253687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029200"/>
          </a:xfrm>
        </p:spPr>
        <p:txBody>
          <a:bodyPr>
            <a:noAutofit/>
          </a:bodyPr>
          <a:lstStyle/>
          <a:p>
            <a:pPr marL="0" indent="0">
              <a:buNone/>
            </a:pPr>
            <a:r>
              <a:rPr lang="ms-MY" sz="2400" dirty="0" smtClean="0">
                <a:latin typeface="Arial" panose="020B0604020202020204" pitchFamily="34" charset="0"/>
                <a:cs typeface="Arial" panose="020B0604020202020204" pitchFamily="34" charset="0"/>
              </a:rPr>
              <a:t>	</a:t>
            </a:r>
          </a:p>
          <a:p>
            <a:pPr marL="0" indent="0">
              <a:buNone/>
            </a:pPr>
            <a:endParaRPr lang="ms-MY" sz="2400" dirty="0" smtClean="0">
              <a:latin typeface="Arial" panose="020B0604020202020204" pitchFamily="34" charset="0"/>
              <a:cs typeface="Arial" panose="020B0604020202020204" pitchFamily="34" charset="0"/>
            </a:endParaRPr>
          </a:p>
          <a:p>
            <a:pPr marL="514350" indent="-514350">
              <a:buAutoNum type="arabicParenBoth" startAt="3"/>
            </a:pPr>
            <a:r>
              <a:rPr lang="ms-MY" sz="2400" dirty="0" smtClean="0">
                <a:latin typeface="Arial" panose="020B0604020202020204" pitchFamily="34" charset="0"/>
                <a:cs typeface="Arial" panose="020B0604020202020204" pitchFamily="34" charset="0"/>
              </a:rPr>
              <a:t>     </a:t>
            </a:r>
            <a:r>
              <a:rPr lang="ms-MY" sz="2400" b="1" dirty="0" smtClean="0">
                <a:latin typeface="Arial" panose="020B0604020202020204" pitchFamily="34" charset="0"/>
                <a:cs typeface="Arial" panose="020B0604020202020204" pitchFamily="34" charset="0"/>
              </a:rPr>
              <a:t>Melaksanakan </a:t>
            </a:r>
            <a:r>
              <a:rPr lang="ms-MY" sz="2400" b="1" dirty="0" smtClean="0">
                <a:solidFill>
                  <a:srgbClr val="A31435"/>
                </a:solidFill>
                <a:latin typeface="Arial" panose="020B0604020202020204" pitchFamily="34" charset="0"/>
                <a:cs typeface="Arial" panose="020B0604020202020204" pitchFamily="34" charset="0"/>
              </a:rPr>
              <a:t>Audit Dalaman </a:t>
            </a:r>
            <a:r>
              <a:rPr lang="ms-MY" sz="2400" b="1" dirty="0" smtClean="0">
                <a:latin typeface="Arial" panose="020B0604020202020204" pitchFamily="34" charset="0"/>
                <a:cs typeface="Arial" panose="020B0604020202020204" pitchFamily="34" charset="0"/>
              </a:rPr>
              <a:t>untuk 	Swaakreditasi di semua Fakulti dan PTJ yang 	berkaitan</a:t>
            </a:r>
          </a:p>
          <a:p>
            <a:pPr marL="514350" indent="-514350">
              <a:buNone/>
            </a:pPr>
            <a:r>
              <a:rPr lang="ms-MY" sz="2400" b="1" dirty="0" smtClean="0">
                <a:latin typeface="Arial" panose="020B0604020202020204" pitchFamily="34" charset="0"/>
                <a:cs typeface="Arial" panose="020B0604020202020204" pitchFamily="34" charset="0"/>
              </a:rPr>
              <a:t>           </a:t>
            </a:r>
            <a:r>
              <a:rPr lang="ms-MY" sz="2400" b="1" dirty="0" smtClean="0">
                <a:solidFill>
                  <a:srgbClr val="A31435"/>
                </a:solidFill>
                <a:latin typeface="Arial" panose="020B0604020202020204" pitchFamily="34" charset="0"/>
                <a:cs typeface="Arial" panose="020B0604020202020204" pitchFamily="34" charset="0"/>
              </a:rPr>
              <a:t>Tindakan:</a:t>
            </a:r>
            <a:r>
              <a:rPr lang="ms-MY" sz="2400" b="1" dirty="0" smtClean="0">
                <a:latin typeface="Arial" panose="020B0604020202020204" pitchFamily="34" charset="0"/>
                <a:cs typeface="Arial" panose="020B0604020202020204" pitchFamily="34" charset="0"/>
              </a:rPr>
              <a:t> Panel Penilai/Audit UPM </a:t>
            </a:r>
          </a:p>
          <a:p>
            <a:pPr marL="514350" indent="-514350">
              <a:buNone/>
            </a:pPr>
            <a:endParaRPr lang="ms-MY" sz="2400" dirty="0" smtClean="0">
              <a:latin typeface="Arial" panose="020B0604020202020204" pitchFamily="34" charset="0"/>
              <a:cs typeface="Arial" panose="020B0604020202020204" pitchFamily="34" charset="0"/>
            </a:endParaRPr>
          </a:p>
          <a:p>
            <a:pPr marL="514350" indent="-514350">
              <a:buNone/>
            </a:pPr>
            <a:r>
              <a:rPr lang="ms-MY" sz="2400" dirty="0" smtClean="0">
                <a:latin typeface="Arial" panose="020B0604020202020204" pitchFamily="34" charset="0"/>
                <a:cs typeface="Arial" panose="020B0604020202020204" pitchFamily="34" charset="0"/>
              </a:rPr>
              <a:t>(4)       </a:t>
            </a:r>
            <a:r>
              <a:rPr lang="ms-MY" sz="2400" b="1" dirty="0" smtClean="0">
                <a:latin typeface="Arial" panose="020B0604020202020204" pitchFamily="34" charset="0"/>
                <a:cs typeface="Arial" panose="020B0604020202020204" pitchFamily="34" charset="0"/>
              </a:rPr>
              <a:t>Mengemaskini dan menyediakan </a:t>
            </a:r>
            <a:r>
              <a:rPr lang="ms-MY" sz="2400" b="1" dirty="0" smtClean="0">
                <a:solidFill>
                  <a:srgbClr val="A31435"/>
                </a:solidFill>
                <a:latin typeface="Arial" panose="020B0604020202020204" pitchFamily="34" charset="0"/>
                <a:cs typeface="Arial" panose="020B0604020202020204" pitchFamily="34" charset="0"/>
              </a:rPr>
              <a:t>semua 	dokumen sokongan </a:t>
            </a:r>
            <a:r>
              <a:rPr lang="ms-MY" sz="2400" b="1" dirty="0" smtClean="0">
                <a:latin typeface="Arial" panose="020B0604020202020204" pitchFamily="34" charset="0"/>
                <a:cs typeface="Arial" panose="020B0604020202020204" pitchFamily="34" charset="0"/>
              </a:rPr>
              <a:t>yang berkaitan jaminan kualiti 	akademik</a:t>
            </a:r>
          </a:p>
          <a:p>
            <a:pPr marL="514350" indent="-514350">
              <a:buNone/>
            </a:pPr>
            <a:r>
              <a:rPr lang="ms-MY" sz="2400" b="1" dirty="0" smtClean="0">
                <a:latin typeface="Arial" panose="020B0604020202020204" pitchFamily="34" charset="0"/>
                <a:cs typeface="Arial" panose="020B0604020202020204" pitchFamily="34" charset="0"/>
              </a:rPr>
              <a:t>           </a:t>
            </a:r>
            <a:r>
              <a:rPr lang="ms-MY" sz="2400" b="1" dirty="0" smtClean="0">
                <a:solidFill>
                  <a:srgbClr val="A31435"/>
                </a:solidFill>
                <a:latin typeface="Arial" panose="020B0604020202020204" pitchFamily="34" charset="0"/>
                <a:cs typeface="Arial" panose="020B0604020202020204" pitchFamily="34" charset="0"/>
              </a:rPr>
              <a:t>Tindakan:</a:t>
            </a:r>
            <a:r>
              <a:rPr lang="ms-MY" sz="2400" b="1" dirty="0" smtClean="0">
                <a:latin typeface="Arial" panose="020B0604020202020204" pitchFamily="34" charset="0"/>
                <a:cs typeface="Arial" panose="020B0604020202020204" pitchFamily="34" charset="0"/>
              </a:rPr>
              <a:t> PTJ </a:t>
            </a:r>
            <a:endParaRPr lang="ms-MY" sz="2800" b="1" dirty="0" smtClean="0"/>
          </a:p>
          <a:p>
            <a:pPr marL="514350" indent="-514350">
              <a:buAutoNum type="arabicParenBoth" startAt="3"/>
            </a:pPr>
            <a:endParaRPr lang="ms-MY" sz="2800" dirty="0" smtClean="0"/>
          </a:p>
          <a:p>
            <a:pPr marL="514350" indent="-514350">
              <a:buAutoNum type="arabicParenBoth" startAt="3"/>
            </a:pPr>
            <a:endParaRPr lang="ms-MY" sz="2800" dirty="0" smtClean="0"/>
          </a:p>
          <a:p>
            <a:endParaRPr lang="ms-MY" sz="2800" dirty="0" smtClean="0"/>
          </a:p>
          <a:p>
            <a:pPr algn="ctr">
              <a:buNone/>
            </a:pPr>
            <a:endParaRPr lang="ms-MY" sz="2500" dirty="0" smtClean="0"/>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Rectangle 5"/>
          <p:cNvSpPr/>
          <p:nvPr/>
        </p:nvSpPr>
        <p:spPr>
          <a:xfrm>
            <a:off x="381000" y="457200"/>
            <a:ext cx="8382000" cy="533400"/>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7" name="TextBox 6"/>
          <p:cNvSpPr txBox="1"/>
          <p:nvPr/>
        </p:nvSpPr>
        <p:spPr>
          <a:xfrm>
            <a:off x="381000" y="228600"/>
            <a:ext cx="8382000" cy="1077218"/>
          </a:xfrm>
          <a:prstGeom prst="rect">
            <a:avLst/>
          </a:prstGeom>
          <a:noFill/>
        </p:spPr>
        <p:txBody>
          <a:bodyPr wrap="square" rtlCol="0">
            <a:spAutoFit/>
          </a:bodyPr>
          <a:lstStyle/>
          <a:p>
            <a:r>
              <a:rPr lang="en-US" sz="3200" b="1" dirty="0">
                <a:solidFill>
                  <a:srgbClr val="A31435"/>
                </a:solidFill>
                <a:latin typeface="Arial" panose="020B0604020202020204" pitchFamily="34" charset="0"/>
                <a:cs typeface="Arial" panose="020B0604020202020204" pitchFamily="34" charset="0"/>
              </a:rPr>
              <a:t>APAKAH PERSEDIAAN UPM UNTUK AUDIT PENGEKALAN SWAAKREDITASI?</a:t>
            </a:r>
          </a:p>
        </p:txBody>
      </p:sp>
    </p:spTree>
    <p:extLst>
      <p:ext uri="{BB962C8B-B14F-4D97-AF65-F5344CB8AC3E}">
        <p14:creationId xmlns:p14="http://schemas.microsoft.com/office/powerpoint/2010/main" val="253687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Title 1"/>
          <p:cNvSpPr>
            <a:spLocks noGrp="1"/>
          </p:cNvSpPr>
          <p:nvPr>
            <p:ph type="title"/>
          </p:nvPr>
        </p:nvSpPr>
        <p:spPr>
          <a:xfrm>
            <a:off x="762000" y="228600"/>
            <a:ext cx="8229600" cy="304800"/>
          </a:xfrm>
        </p:spPr>
        <p:txBody>
          <a:bodyPr>
            <a:noAutofit/>
          </a:bodyPr>
          <a:lstStyle/>
          <a:p>
            <a:r>
              <a:rPr lang="en-US" sz="1800" b="1" dirty="0" smtClean="0">
                <a:solidFill>
                  <a:schemeClr val="bg1">
                    <a:lumMod val="50000"/>
                  </a:schemeClr>
                </a:solidFill>
                <a:latin typeface="Arial Narrow" panose="020B0606020202030204" pitchFamily="34" charset="0"/>
              </a:rPr>
              <a:t>KRONOLOGI PENYEDIAAN SRP (MQA-03) 2015</a:t>
            </a:r>
            <a:r>
              <a:rPr lang="ms-MY" sz="1800" b="1" dirty="0" smtClean="0">
                <a:solidFill>
                  <a:schemeClr val="bg1">
                    <a:lumMod val="50000"/>
                  </a:schemeClr>
                </a:solidFill>
                <a:latin typeface="Arial Narrow" panose="020B0606020202030204" pitchFamily="34" charset="0"/>
              </a:rPr>
              <a:t/>
            </a:r>
            <a:br>
              <a:rPr lang="ms-MY" sz="1800" b="1" dirty="0" smtClean="0">
                <a:solidFill>
                  <a:schemeClr val="bg1">
                    <a:lumMod val="50000"/>
                  </a:schemeClr>
                </a:solidFill>
                <a:latin typeface="Arial Narrow" panose="020B0606020202030204" pitchFamily="34" charset="0"/>
              </a:rPr>
            </a:br>
            <a:endParaRPr lang="en-US" sz="1800" dirty="0"/>
          </a:p>
        </p:txBody>
      </p:sp>
      <p:graphicFrame>
        <p:nvGraphicFramePr>
          <p:cNvPr id="6" name="Table 5"/>
          <p:cNvGraphicFramePr>
            <a:graphicFrameLocks noGrp="1"/>
          </p:cNvGraphicFramePr>
          <p:nvPr/>
        </p:nvGraphicFramePr>
        <p:xfrm>
          <a:off x="0" y="457200"/>
          <a:ext cx="9144000" cy="6080760"/>
        </p:xfrm>
        <a:graphic>
          <a:graphicData uri="http://schemas.openxmlformats.org/drawingml/2006/table">
            <a:tbl>
              <a:tblPr/>
              <a:tblGrid>
                <a:gridCol w="1745673"/>
                <a:gridCol w="7398327"/>
              </a:tblGrid>
              <a:tr h="296165">
                <a:tc>
                  <a:txBody>
                    <a:bodyPr/>
                    <a:lstStyle/>
                    <a:p>
                      <a:pPr marL="0" marR="0" algn="ctr">
                        <a:lnSpc>
                          <a:spcPct val="150000"/>
                        </a:lnSpc>
                        <a:spcBef>
                          <a:spcPts val="0"/>
                        </a:spcBef>
                        <a:spcAft>
                          <a:spcPts val="0"/>
                        </a:spcAft>
                      </a:pPr>
                      <a:r>
                        <a:rPr lang="ms-MY" sz="1400" b="1" dirty="0">
                          <a:latin typeface="Arial" pitchFamily="34" charset="0"/>
                          <a:ea typeface="Calibri"/>
                          <a:cs typeface="Arial" pitchFamily="34" charset="0"/>
                        </a:rPr>
                        <a:t>Tarikh</a:t>
                      </a:r>
                      <a:endParaRPr lang="en-US" sz="1400"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50000"/>
                        </a:lnSpc>
                        <a:spcBef>
                          <a:spcPts val="0"/>
                        </a:spcBef>
                        <a:spcAft>
                          <a:spcPts val="0"/>
                        </a:spcAft>
                      </a:pPr>
                      <a:r>
                        <a:rPr lang="ms-MY" sz="1400" b="1" dirty="0">
                          <a:latin typeface="Arial" pitchFamily="34" charset="0"/>
                          <a:ea typeface="Calibri"/>
                          <a:cs typeface="Arial" pitchFamily="34" charset="0"/>
                        </a:rPr>
                        <a:t>Perkara</a:t>
                      </a:r>
                      <a:endParaRPr lang="en-US" sz="1400"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296165">
                <a:tc>
                  <a:txBody>
                    <a:bodyPr/>
                    <a:lstStyle/>
                    <a:p>
                      <a:pPr marL="0" marR="0" algn="just">
                        <a:lnSpc>
                          <a:spcPct val="150000"/>
                        </a:lnSpc>
                        <a:spcBef>
                          <a:spcPts val="0"/>
                        </a:spcBef>
                        <a:spcAft>
                          <a:spcPts val="0"/>
                        </a:spcAft>
                      </a:pPr>
                      <a:r>
                        <a:rPr lang="ms-MY" sz="1400" b="1" dirty="0">
                          <a:latin typeface="Arial" pitchFamily="34" charset="0"/>
                          <a:ea typeface="Calibri"/>
                          <a:cs typeface="Arial" pitchFamily="34" charset="0"/>
                        </a:rPr>
                        <a:t>Jun 2014</a:t>
                      </a:r>
                      <a:endParaRPr lang="en-US" sz="1400" b="1"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ms-MY" sz="1400" b="1" dirty="0">
                          <a:latin typeface="Arial" pitchFamily="34" charset="0"/>
                          <a:ea typeface="Calibri"/>
                          <a:cs typeface="Arial" pitchFamily="34" charset="0"/>
                        </a:rPr>
                        <a:t>Menerima surat maklumat Audit Pengekalan Swaakreditasi dari MQA </a:t>
                      </a:r>
                      <a:endParaRPr lang="en-US" sz="1400" b="1"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165">
                <a:tc>
                  <a:txBody>
                    <a:bodyPr/>
                    <a:lstStyle/>
                    <a:p>
                      <a:pPr marL="0" marR="0" algn="just">
                        <a:lnSpc>
                          <a:spcPct val="150000"/>
                        </a:lnSpc>
                        <a:spcBef>
                          <a:spcPts val="0"/>
                        </a:spcBef>
                        <a:spcAft>
                          <a:spcPts val="0"/>
                        </a:spcAft>
                      </a:pPr>
                      <a:r>
                        <a:rPr lang="ms-MY" sz="1400" b="1">
                          <a:latin typeface="Arial" pitchFamily="34" charset="0"/>
                          <a:ea typeface="Calibri"/>
                          <a:cs typeface="Arial" pitchFamily="34" charset="0"/>
                        </a:rPr>
                        <a:t>Julai 2014</a:t>
                      </a:r>
                      <a:endParaRPr lang="en-US" sz="1400" b="1">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ms-MY" sz="1400" b="1" dirty="0" smtClean="0">
                          <a:latin typeface="Arial" pitchFamily="34" charset="0"/>
                          <a:ea typeface="Calibri"/>
                          <a:cs typeface="Arial" pitchFamily="34" charset="0"/>
                        </a:rPr>
                        <a:t>Melantikan </a:t>
                      </a:r>
                      <a:r>
                        <a:rPr lang="ms-MY" sz="1400" b="1" dirty="0">
                          <a:latin typeface="Arial" pitchFamily="34" charset="0"/>
                          <a:ea typeface="Calibri"/>
                          <a:cs typeface="Arial" pitchFamily="34" charset="0"/>
                        </a:rPr>
                        <a:t>Jawatankuasa Editorial SRP </a:t>
                      </a:r>
                      <a:endParaRPr lang="en-US" sz="1400" b="1"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3305">
                <a:tc>
                  <a:txBody>
                    <a:bodyPr/>
                    <a:lstStyle/>
                    <a:p>
                      <a:pPr marL="0" marR="0" algn="just">
                        <a:lnSpc>
                          <a:spcPct val="150000"/>
                        </a:lnSpc>
                        <a:spcBef>
                          <a:spcPts val="0"/>
                        </a:spcBef>
                        <a:spcAft>
                          <a:spcPts val="0"/>
                        </a:spcAft>
                      </a:pPr>
                      <a:r>
                        <a:rPr lang="ms-MY" sz="1400" b="1">
                          <a:latin typeface="Arial" pitchFamily="34" charset="0"/>
                          <a:ea typeface="Calibri"/>
                          <a:cs typeface="Arial" pitchFamily="34" charset="0"/>
                        </a:rPr>
                        <a:t>Julai-Okt 2014</a:t>
                      </a:r>
                      <a:endParaRPr lang="en-US" sz="1400" b="1">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a:buChar char=""/>
                      </a:pPr>
                      <a:r>
                        <a:rPr lang="ms-MY" sz="1400" b="1" dirty="0" smtClean="0">
                          <a:latin typeface="Arial" pitchFamily="34" charset="0"/>
                          <a:ea typeface="Calibri"/>
                          <a:cs typeface="Arial" pitchFamily="34" charset="0"/>
                        </a:rPr>
                        <a:t>Menyediakan</a:t>
                      </a:r>
                      <a:r>
                        <a:rPr lang="ms-MY" sz="1400" b="1" baseline="0" dirty="0" smtClean="0">
                          <a:latin typeface="Arial" pitchFamily="34" charset="0"/>
                          <a:ea typeface="Calibri"/>
                          <a:cs typeface="Arial" pitchFamily="34" charset="0"/>
                        </a:rPr>
                        <a:t> </a:t>
                      </a:r>
                      <a:r>
                        <a:rPr lang="ms-MY" sz="1400" b="1" dirty="0" smtClean="0">
                          <a:latin typeface="Arial" pitchFamily="34" charset="0"/>
                          <a:ea typeface="Calibri"/>
                          <a:cs typeface="Arial" pitchFamily="34" charset="0"/>
                        </a:rPr>
                        <a:t>deraf </a:t>
                      </a:r>
                      <a:r>
                        <a:rPr lang="ms-MY" sz="1400" b="1" dirty="0">
                          <a:latin typeface="Arial" pitchFamily="34" charset="0"/>
                          <a:ea typeface="Calibri"/>
                          <a:cs typeface="Arial" pitchFamily="34" charset="0"/>
                        </a:rPr>
                        <a:t>SRP mengikut kumpulan berdasarkan 9 bidang penilaian yang ditetapkan dalam penyediaan dokumen SRP</a:t>
                      </a:r>
                      <a:endParaRPr lang="en-US" sz="1400" b="1" dirty="0">
                        <a:latin typeface="Arial" pitchFamily="34" charset="0"/>
                        <a:ea typeface="Calibri"/>
                        <a:cs typeface="Arial" pitchFamily="34" charset="0"/>
                      </a:endParaRPr>
                    </a:p>
                    <a:p>
                      <a:pPr marL="342900" marR="0" lvl="0" indent="-342900">
                        <a:lnSpc>
                          <a:spcPct val="150000"/>
                        </a:lnSpc>
                        <a:spcBef>
                          <a:spcPts val="0"/>
                        </a:spcBef>
                        <a:spcAft>
                          <a:spcPts val="0"/>
                        </a:spcAft>
                        <a:buFont typeface="Symbol"/>
                        <a:buChar char=""/>
                      </a:pPr>
                      <a:r>
                        <a:rPr lang="ms-MY" sz="1400" b="1" dirty="0">
                          <a:latin typeface="Arial" pitchFamily="34" charset="0"/>
                          <a:ea typeface="Calibri"/>
                          <a:cs typeface="Arial" pitchFamily="34" charset="0"/>
                        </a:rPr>
                        <a:t>Menghantar  surat memohon maklum balas/data/jadual/dokumen sokongan kepada PTJ yang berkenaan</a:t>
                      </a:r>
                      <a:endParaRPr lang="en-US" sz="1400" b="1" dirty="0">
                        <a:latin typeface="Arial" pitchFamily="34" charset="0"/>
                        <a:ea typeface="Calibri"/>
                        <a:cs typeface="Arial" pitchFamily="34" charset="0"/>
                      </a:endParaRPr>
                    </a:p>
                    <a:p>
                      <a:pPr marL="342900" marR="0" lvl="0" indent="-342900">
                        <a:lnSpc>
                          <a:spcPct val="150000"/>
                        </a:lnSpc>
                        <a:spcBef>
                          <a:spcPts val="0"/>
                        </a:spcBef>
                        <a:spcAft>
                          <a:spcPts val="0"/>
                        </a:spcAft>
                        <a:buFont typeface="Symbol"/>
                        <a:buChar char=""/>
                      </a:pPr>
                      <a:r>
                        <a:rPr lang="ms-MY" sz="1400" b="1" dirty="0" smtClean="0">
                          <a:latin typeface="Arial" pitchFamily="34" charset="0"/>
                          <a:ea typeface="Calibri"/>
                          <a:cs typeface="Arial" pitchFamily="34" charset="0"/>
                        </a:rPr>
                        <a:t>Menyusun </a:t>
                      </a:r>
                      <a:r>
                        <a:rPr lang="ms-MY" sz="1400" b="1" dirty="0">
                          <a:latin typeface="Arial" pitchFamily="34" charset="0"/>
                          <a:ea typeface="Calibri"/>
                          <a:cs typeface="Arial" pitchFamily="34" charset="0"/>
                        </a:rPr>
                        <a:t>maklumat yang diterima dari PTJ oleh pihak urus setia </a:t>
                      </a:r>
                      <a:endParaRPr lang="en-US" sz="1400" b="1" dirty="0">
                        <a:latin typeface="Arial" pitchFamily="34" charset="0"/>
                        <a:ea typeface="Calibri"/>
                        <a:cs typeface="Arial" pitchFamily="34" charset="0"/>
                      </a:endParaRPr>
                    </a:p>
                    <a:p>
                      <a:pPr marL="342900" marR="0" lvl="0" indent="-342900">
                        <a:lnSpc>
                          <a:spcPct val="150000"/>
                        </a:lnSpc>
                        <a:spcBef>
                          <a:spcPts val="0"/>
                        </a:spcBef>
                        <a:spcAft>
                          <a:spcPts val="0"/>
                        </a:spcAft>
                        <a:buFont typeface="Symbol"/>
                        <a:buChar char=""/>
                      </a:pPr>
                      <a:r>
                        <a:rPr lang="ms-MY" sz="1400" b="1" dirty="0">
                          <a:latin typeface="Arial" pitchFamily="34" charset="0"/>
                          <a:ea typeface="Calibri"/>
                          <a:cs typeface="Arial" pitchFamily="34" charset="0"/>
                        </a:rPr>
                        <a:t>Menghantar surat memohon maklum balas/data/jadual/dokumen sokongan kali kedua kepada PTJ yang berkenaan</a:t>
                      </a:r>
                      <a:endParaRPr lang="en-US" sz="1400" b="1"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400">
                <a:tc>
                  <a:txBody>
                    <a:bodyPr/>
                    <a:lstStyle/>
                    <a:p>
                      <a:pPr marL="0" marR="0" algn="just">
                        <a:lnSpc>
                          <a:spcPct val="150000"/>
                        </a:lnSpc>
                        <a:spcBef>
                          <a:spcPts val="0"/>
                        </a:spcBef>
                        <a:spcAft>
                          <a:spcPts val="0"/>
                        </a:spcAft>
                      </a:pPr>
                      <a:r>
                        <a:rPr lang="ms-MY" sz="1400" b="1">
                          <a:latin typeface="Arial" pitchFamily="34" charset="0"/>
                          <a:ea typeface="Calibri"/>
                          <a:cs typeface="Arial" pitchFamily="34" charset="0"/>
                        </a:rPr>
                        <a:t>Nov-Dis 2014</a:t>
                      </a:r>
                      <a:endParaRPr lang="en-US" sz="1400" b="1">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a:buChar char=""/>
                      </a:pPr>
                      <a:r>
                        <a:rPr lang="ms-MY" sz="1400" b="1" dirty="0" smtClean="0">
                          <a:latin typeface="Arial" pitchFamily="34" charset="0"/>
                          <a:ea typeface="Calibri"/>
                          <a:cs typeface="Arial" pitchFamily="34" charset="0"/>
                        </a:rPr>
                        <a:t>Membentangkan (keperluan </a:t>
                      </a:r>
                      <a:r>
                        <a:rPr lang="ms-MY" sz="1400" b="1" dirty="0">
                          <a:latin typeface="Arial" pitchFamily="34" charset="0"/>
                          <a:ea typeface="Calibri"/>
                          <a:cs typeface="Arial" pitchFamily="34" charset="0"/>
                        </a:rPr>
                        <a:t>SRP) kepada Pegawai Kanan Universiti </a:t>
                      </a:r>
                      <a:endParaRPr lang="en-US" sz="1400" b="1" dirty="0">
                        <a:latin typeface="Arial" pitchFamily="34" charset="0"/>
                        <a:ea typeface="Calibri"/>
                        <a:cs typeface="Arial" pitchFamily="34" charset="0"/>
                      </a:endParaRPr>
                    </a:p>
                    <a:p>
                      <a:pPr marL="342900" marR="0" lvl="0" indent="-342900">
                        <a:lnSpc>
                          <a:spcPct val="150000"/>
                        </a:lnSpc>
                        <a:spcBef>
                          <a:spcPts val="0"/>
                        </a:spcBef>
                        <a:spcAft>
                          <a:spcPts val="0"/>
                        </a:spcAft>
                        <a:buFont typeface="Symbol"/>
                        <a:buChar char=""/>
                      </a:pPr>
                      <a:r>
                        <a:rPr lang="ms-MY" sz="1400" b="1" dirty="0" smtClean="0">
                          <a:latin typeface="Arial" pitchFamily="34" charset="0"/>
                          <a:ea typeface="Calibri"/>
                          <a:cs typeface="Arial" pitchFamily="34" charset="0"/>
                        </a:rPr>
                        <a:t>Membuat semakan untuk semua data/jadual.dokumen sokongan yang diterima</a:t>
                      </a:r>
                      <a:r>
                        <a:rPr lang="ms-MY" sz="1400" b="1" baseline="0" dirty="0" smtClean="0">
                          <a:latin typeface="Arial" pitchFamily="34" charset="0"/>
                          <a:ea typeface="Calibri"/>
                          <a:cs typeface="Arial" pitchFamily="34" charset="0"/>
                        </a:rPr>
                        <a:t> dari PJ </a:t>
                      </a:r>
                      <a:endParaRPr lang="en-US" sz="1400" b="1" dirty="0">
                        <a:latin typeface="Arial" pitchFamily="34" charset="0"/>
                        <a:ea typeface="Calibri"/>
                        <a:cs typeface="Arial" pitchFamily="34" charset="0"/>
                      </a:endParaRPr>
                    </a:p>
                    <a:p>
                      <a:pPr marL="342900" marR="0" lvl="0" indent="-342900">
                        <a:lnSpc>
                          <a:spcPct val="150000"/>
                        </a:lnSpc>
                        <a:spcBef>
                          <a:spcPts val="0"/>
                        </a:spcBef>
                        <a:spcAft>
                          <a:spcPts val="0"/>
                        </a:spcAft>
                        <a:buFont typeface="Symbol"/>
                        <a:buChar char=""/>
                      </a:pPr>
                      <a:r>
                        <a:rPr lang="ms-MY" sz="1400" b="1" dirty="0" smtClean="0">
                          <a:latin typeface="Arial" pitchFamily="34" charset="0"/>
                          <a:ea typeface="Calibri"/>
                          <a:cs typeface="Arial" pitchFamily="34" charset="0"/>
                        </a:rPr>
                        <a:t>Membincang dengan </a:t>
                      </a:r>
                      <a:r>
                        <a:rPr lang="ms-MY" sz="1400" b="1" dirty="0">
                          <a:latin typeface="Arial" pitchFamily="34" charset="0"/>
                          <a:ea typeface="Calibri"/>
                          <a:cs typeface="Arial" pitchFamily="34" charset="0"/>
                        </a:rPr>
                        <a:t>pihak MQA berkaitan keperluan utama yang perlu difokuskan dalam penyediaan SRP</a:t>
                      </a:r>
                      <a:endParaRPr lang="en-US" sz="1400" b="1" dirty="0">
                        <a:latin typeface="Arial" pitchFamily="34" charset="0"/>
                        <a:ea typeface="Calibri"/>
                        <a:cs typeface="Arial" pitchFamily="34" charset="0"/>
                      </a:endParaRPr>
                    </a:p>
                    <a:p>
                      <a:pPr marL="342900" marR="0" lvl="0" indent="-342900">
                        <a:lnSpc>
                          <a:spcPct val="150000"/>
                        </a:lnSpc>
                        <a:spcBef>
                          <a:spcPts val="0"/>
                        </a:spcBef>
                        <a:spcAft>
                          <a:spcPts val="0"/>
                        </a:spcAft>
                        <a:buFont typeface="Symbol"/>
                        <a:buChar char=""/>
                      </a:pPr>
                      <a:r>
                        <a:rPr lang="ms-MY" sz="1400" b="1" dirty="0" smtClean="0">
                          <a:latin typeface="Arial" pitchFamily="34" charset="0"/>
                          <a:ea typeface="Calibri"/>
                          <a:cs typeface="Arial" pitchFamily="34" charset="0"/>
                        </a:rPr>
                        <a:t>Membentangkan </a:t>
                      </a:r>
                      <a:r>
                        <a:rPr lang="ms-MY" sz="1400" b="1" dirty="0">
                          <a:latin typeface="Arial" pitchFamily="34" charset="0"/>
                          <a:ea typeface="Calibri"/>
                          <a:cs typeface="Arial" pitchFamily="34" charset="0"/>
                        </a:rPr>
                        <a:t>SRP kepada Lembaga Pengarah Universiti</a:t>
                      </a:r>
                      <a:endParaRPr lang="en-US" sz="1400" b="1" dirty="0">
                        <a:latin typeface="Arial" pitchFamily="34" charset="0"/>
                        <a:ea typeface="Calibri"/>
                        <a:cs typeface="Arial" pitchFamily="34" charset="0"/>
                      </a:endParaRPr>
                    </a:p>
                    <a:p>
                      <a:pPr marL="342900" marR="0" lvl="0" indent="-342900">
                        <a:lnSpc>
                          <a:spcPct val="150000"/>
                        </a:lnSpc>
                        <a:spcBef>
                          <a:spcPts val="0"/>
                        </a:spcBef>
                        <a:spcAft>
                          <a:spcPts val="0"/>
                        </a:spcAft>
                        <a:buFont typeface="Symbol"/>
                        <a:buChar char=""/>
                      </a:pPr>
                      <a:r>
                        <a:rPr lang="ms-MY" sz="1400" b="1" dirty="0" smtClean="0">
                          <a:latin typeface="Arial" pitchFamily="34" charset="0"/>
                          <a:ea typeface="Calibri"/>
                          <a:cs typeface="Arial" pitchFamily="34" charset="0"/>
                        </a:rPr>
                        <a:t>Memurnikan </a:t>
                      </a:r>
                      <a:r>
                        <a:rPr lang="ms-MY" sz="1400" b="1" dirty="0">
                          <a:latin typeface="Arial" pitchFamily="34" charset="0"/>
                          <a:ea typeface="Calibri"/>
                          <a:cs typeface="Arial" pitchFamily="34" charset="0"/>
                        </a:rPr>
                        <a:t>penulisan dan penyediaan maklumat/data</a:t>
                      </a:r>
                      <a:endParaRPr lang="en-US" sz="1400" b="1"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17">
                <a:tc>
                  <a:txBody>
                    <a:bodyPr/>
                    <a:lstStyle/>
                    <a:p>
                      <a:pPr marL="0" marR="0" algn="just">
                        <a:lnSpc>
                          <a:spcPct val="150000"/>
                        </a:lnSpc>
                        <a:spcBef>
                          <a:spcPts val="0"/>
                        </a:spcBef>
                        <a:spcAft>
                          <a:spcPts val="0"/>
                        </a:spcAft>
                      </a:pPr>
                      <a:r>
                        <a:rPr lang="ms-MY" sz="1400" b="1">
                          <a:latin typeface="Arial" pitchFamily="34" charset="0"/>
                          <a:ea typeface="Calibri"/>
                          <a:cs typeface="Arial" pitchFamily="34" charset="0"/>
                        </a:rPr>
                        <a:t>Jan 2015</a:t>
                      </a:r>
                      <a:endParaRPr lang="en-US" sz="1400" b="1">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ms-MY" sz="1400" b="1" dirty="0">
                          <a:latin typeface="Arial" pitchFamily="34" charset="0"/>
                          <a:ea typeface="Calibri"/>
                          <a:cs typeface="Arial" pitchFamily="34" charset="0"/>
                        </a:rPr>
                        <a:t>Menghantar 10 salinan SRP kepada MQA berserta Borang C dan yuran Audit Pengekalan Swaakreditasi</a:t>
                      </a:r>
                      <a:endParaRPr lang="en-US" sz="1400" b="1" dirty="0">
                        <a:latin typeface="Arial" pitchFamily="34" charset="0"/>
                        <a:ea typeface="Calibri"/>
                        <a:cs typeface="Arial" pitchFamily="34" charset="0"/>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pic>
        <p:nvPicPr>
          <p:cNvPr id="6" name="Picture 2" descr="C:\Documents and Settings\Firdaus\My Documents\all kak ina\MQA-SWA AKREDITASI UPM 2010\Scan SWA (ppt)\IMG_0015.jpg"/>
          <p:cNvPicPr>
            <a:picLocks noChangeAspect="1" noChangeArrowheads="1"/>
          </p:cNvPicPr>
          <p:nvPr/>
        </p:nvPicPr>
        <p:blipFill>
          <a:blip r:embed="rId3" cstate="print"/>
          <a:srcRect/>
          <a:stretch>
            <a:fillRect/>
          </a:stretch>
        </p:blipFill>
        <p:spPr>
          <a:xfrm rot="21412262">
            <a:off x="123623" y="1060585"/>
            <a:ext cx="2667000" cy="3759721"/>
          </a:xfrm>
          <a:prstGeom prst="rect">
            <a:avLst/>
          </a:prstGeom>
          <a:noFill/>
          <a:effectLst>
            <a:reflection blurRad="6350" stA="35000" endPos="25000" dir="5400000" sy="-100000" algn="bl" rotWithShape="0"/>
          </a:effectLst>
        </p:spPr>
      </p:pic>
      <p:pic>
        <p:nvPicPr>
          <p:cNvPr id="7" name="Picture 11" descr="C:\Documents and Settings\Firdaus\My Documents\all kak ina\MQA-SWA AKREDITASI UPM 2010\Scan SWA (ppt)\IMG_0016.jpg"/>
          <p:cNvPicPr>
            <a:picLocks noChangeAspect="1" noChangeArrowheads="1"/>
          </p:cNvPicPr>
          <p:nvPr/>
        </p:nvPicPr>
        <p:blipFill>
          <a:blip r:embed="rId4" cstate="print"/>
          <a:srcRect/>
          <a:stretch>
            <a:fillRect/>
          </a:stretch>
        </p:blipFill>
        <p:spPr bwMode="auto">
          <a:xfrm>
            <a:off x="2891245" y="1080292"/>
            <a:ext cx="2667000" cy="3810000"/>
          </a:xfrm>
          <a:prstGeom prst="rect">
            <a:avLst/>
          </a:prstGeom>
          <a:noFill/>
          <a:ln w="9525">
            <a:noFill/>
            <a:miter lim="800000"/>
            <a:headEnd/>
            <a:tailEnd/>
          </a:ln>
          <a:effectLst>
            <a:reflection blurRad="6350" stA="35000" endPos="35000" dir="5400000" sy="-100000" algn="bl" rotWithShape="0"/>
          </a:effectLst>
        </p:spPr>
      </p:pic>
      <p:sp>
        <p:nvSpPr>
          <p:cNvPr id="8" name="Content Placeholder 4"/>
          <p:cNvSpPr txBox="1">
            <a:spLocks/>
          </p:cNvSpPr>
          <p:nvPr/>
        </p:nvSpPr>
        <p:spPr>
          <a:xfrm>
            <a:off x="838200" y="5029200"/>
            <a:ext cx="2057400" cy="685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lumMod val="65000"/>
                    <a:lumOff val="35000"/>
                  </a:schemeClr>
                </a:solidFill>
                <a:effectLst/>
                <a:uLnTx/>
                <a:uFillTx/>
              </a:rPr>
              <a:t>MQA-03</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dirty="0" smtClean="0">
                <a:solidFill>
                  <a:schemeClr val="tx1">
                    <a:lumMod val="65000"/>
                    <a:lumOff val="35000"/>
                  </a:schemeClr>
                </a:solidFill>
              </a:rPr>
              <a:t>(2009)</a:t>
            </a:r>
            <a:endParaRPr kumimoji="0" lang="en-US" sz="2000" b="1" i="0" u="none" strike="noStrike" kern="1200" cap="none" spc="0" normalizeH="0" baseline="0" noProof="0" dirty="0">
              <a:ln>
                <a:noFill/>
              </a:ln>
              <a:solidFill>
                <a:schemeClr val="tx1">
                  <a:lumMod val="65000"/>
                  <a:lumOff val="35000"/>
                </a:schemeClr>
              </a:solidFill>
              <a:effectLst/>
              <a:uLnTx/>
              <a:uFillTx/>
            </a:endParaRPr>
          </a:p>
        </p:txBody>
      </p:sp>
      <p:pic>
        <p:nvPicPr>
          <p:cNvPr id="55298" name="Picture 2" descr="E:\IMG_0002.jpg"/>
          <p:cNvPicPr>
            <a:picLocks noChangeAspect="1" noChangeArrowheads="1"/>
          </p:cNvPicPr>
          <p:nvPr/>
        </p:nvPicPr>
        <p:blipFill>
          <a:blip r:embed="rId5" cstate="print"/>
          <a:srcRect/>
          <a:stretch>
            <a:fillRect/>
          </a:stretch>
        </p:blipFill>
        <p:spPr bwMode="auto">
          <a:xfrm rot="327576">
            <a:off x="5674132" y="1302461"/>
            <a:ext cx="3255082" cy="4670174"/>
          </a:xfrm>
          <a:prstGeom prst="rect">
            <a:avLst/>
          </a:prstGeom>
          <a:noFill/>
          <a:effectLst>
            <a:reflection blurRad="6350" stA="35000" endPos="35000" dir="5400000" sy="-100000" algn="bl" rotWithShape="0"/>
          </a:effectLst>
        </p:spPr>
      </p:pic>
      <p:sp>
        <p:nvSpPr>
          <p:cNvPr id="9" name="Content Placeholder 4"/>
          <p:cNvSpPr txBox="1">
            <a:spLocks/>
          </p:cNvSpPr>
          <p:nvPr/>
        </p:nvSpPr>
        <p:spPr>
          <a:xfrm>
            <a:off x="5257800" y="5991601"/>
            <a:ext cx="2895600" cy="561599"/>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lumMod val="65000"/>
                    <a:lumOff val="35000"/>
                  </a:schemeClr>
                </a:solidFill>
                <a:effectLst/>
                <a:uLnTx/>
                <a:uFillTx/>
              </a:rPr>
              <a:t>MQA-03</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dirty="0" smtClean="0">
                <a:solidFill>
                  <a:schemeClr val="tx1">
                    <a:lumMod val="65000"/>
                    <a:lumOff val="35000"/>
                  </a:schemeClr>
                </a:solidFill>
              </a:rPr>
              <a:t>(2015)</a:t>
            </a:r>
            <a:endParaRPr kumimoji="0" lang="en-US" sz="2000" b="1" i="0" u="none" strike="noStrike" kern="1200" cap="none" spc="0" normalizeH="0" baseline="0" noProof="0" dirty="0">
              <a:ln>
                <a:noFill/>
              </a:ln>
              <a:solidFill>
                <a:schemeClr val="tx1">
                  <a:lumMod val="65000"/>
                  <a:lumOff val="35000"/>
                </a:schemeClr>
              </a:solidFill>
              <a:effectLst/>
              <a:uLnTx/>
              <a:uFillTx/>
            </a:endParaRPr>
          </a:p>
        </p:txBody>
      </p:sp>
      <p:sp>
        <p:nvSpPr>
          <p:cNvPr id="11" name="Rectangle 10"/>
          <p:cNvSpPr/>
          <p:nvPr/>
        </p:nvSpPr>
        <p:spPr>
          <a:xfrm>
            <a:off x="381000" y="304800"/>
            <a:ext cx="8382000" cy="457200"/>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12" name="Content Placeholder 4"/>
          <p:cNvSpPr txBox="1">
            <a:spLocks/>
          </p:cNvSpPr>
          <p:nvPr/>
        </p:nvSpPr>
        <p:spPr>
          <a:xfrm>
            <a:off x="152400" y="152401"/>
            <a:ext cx="8839200" cy="838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b="1" dirty="0" smtClean="0">
                <a:solidFill>
                  <a:srgbClr val="A31435"/>
                </a:solidFill>
                <a:latin typeface="Arial" panose="020B0604020202020204" pitchFamily="34" charset="0"/>
                <a:cs typeface="Arial" panose="020B0604020202020204" pitchFamily="34" charset="0"/>
              </a:rPr>
              <a:t>PENYEDIAAN DOKUMEN SELF-REVIEW PORTFOLIO (MQA-03)</a:t>
            </a:r>
            <a:endParaRPr lang="en-US" b="1" dirty="0">
              <a:solidFill>
                <a:srgbClr val="A31435"/>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5" name="Rectangle 4"/>
          <p:cNvSpPr/>
          <p:nvPr/>
        </p:nvSpPr>
        <p:spPr>
          <a:xfrm>
            <a:off x="381000" y="609600"/>
            <a:ext cx="8382000" cy="533400"/>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7" name="Title 1"/>
          <p:cNvSpPr txBox="1">
            <a:spLocks/>
          </p:cNvSpPr>
          <p:nvPr/>
        </p:nvSpPr>
        <p:spPr>
          <a:xfrm>
            <a:off x="381000" y="1524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panose="020B0604020202020204" pitchFamily="34" charset="0"/>
                <a:cs typeface="Arial" panose="020B0604020202020204" pitchFamily="34" charset="0"/>
              </a:rPr>
              <a:t>PERKARA YANG DIRINCIKAN DALAM DOKUMEN SRP (MQA-03) 2015</a:t>
            </a:r>
            <a:endParaRPr lang="en-US" sz="2800" b="1" dirty="0">
              <a:latin typeface="Arial" panose="020B0604020202020204" pitchFamily="34" charset="0"/>
              <a:cs typeface="Arial" panose="020B0604020202020204" pitchFamily="34" charset="0"/>
            </a:endParaRPr>
          </a:p>
        </p:txBody>
      </p:sp>
      <p:sp>
        <p:nvSpPr>
          <p:cNvPr id="9" name="TextBox 13"/>
          <p:cNvSpPr txBox="1">
            <a:spLocks noChangeArrowheads="1"/>
          </p:cNvSpPr>
          <p:nvPr/>
        </p:nvSpPr>
        <p:spPr bwMode="auto">
          <a:xfrm>
            <a:off x="0" y="1502688"/>
            <a:ext cx="9144000" cy="5755422"/>
          </a:xfrm>
          <a:prstGeom prst="rect">
            <a:avLst/>
          </a:prstGeom>
          <a:noFill/>
          <a:ln w="9525">
            <a:noFill/>
            <a:miter lim="800000"/>
            <a:headEnd/>
            <a:tailEnd/>
          </a:ln>
        </p:spPr>
        <p:txBody>
          <a:bodyPr wrap="square">
            <a:spAutoFit/>
          </a:bodyPr>
          <a:lstStyle/>
          <a:p>
            <a:pPr marL="571500" indent="-571500">
              <a:buFont typeface="+mj-lt"/>
              <a:buAutoNum type="romanLcPeriod"/>
            </a:pPr>
            <a:r>
              <a:rPr lang="ms-MY" sz="2600" b="1" dirty="0" smtClean="0">
                <a:solidFill>
                  <a:srgbClr val="A31435"/>
                </a:solidFill>
                <a:latin typeface="Arial" pitchFamily="34" charset="0"/>
                <a:cs typeface="Arial" pitchFamily="34" charset="0"/>
              </a:rPr>
              <a:t>Pematuhan program-program </a:t>
            </a:r>
            <a:r>
              <a:rPr lang="ms-MY" sz="2600" b="1" dirty="0" smtClean="0">
                <a:latin typeface="Arial" pitchFamily="34" charset="0"/>
                <a:cs typeface="Arial" pitchFamily="34" charset="0"/>
              </a:rPr>
              <a:t>yang dikendalikan berasaskan MQF dan standard program yang berkaitan;</a:t>
            </a:r>
          </a:p>
          <a:p>
            <a:pPr marL="571500" indent="-571500">
              <a:buFont typeface="+mj-lt"/>
              <a:buAutoNum type="romanLcPeriod"/>
            </a:pPr>
            <a:r>
              <a:rPr lang="ms-MY" sz="2600" b="1" dirty="0" smtClean="0">
                <a:latin typeface="Arial" pitchFamily="34" charset="0"/>
                <a:cs typeface="Arial" pitchFamily="34" charset="0"/>
              </a:rPr>
              <a:t>Proses serta </a:t>
            </a:r>
            <a:r>
              <a:rPr lang="ms-MY" sz="2600" b="1" dirty="0" smtClean="0">
                <a:solidFill>
                  <a:srgbClr val="A31435"/>
                </a:solidFill>
                <a:latin typeface="Arial" pitchFamily="34" charset="0"/>
                <a:cs typeface="Arial" pitchFamily="34" charset="0"/>
              </a:rPr>
              <a:t>prosedur akreditasi program </a:t>
            </a:r>
            <a:r>
              <a:rPr lang="ms-MY" sz="2600" b="1" dirty="0" smtClean="0">
                <a:latin typeface="Arial" pitchFamily="34" charset="0"/>
                <a:cs typeface="Arial" pitchFamily="34" charset="0"/>
              </a:rPr>
              <a:t>yang telah dilaksanakan;</a:t>
            </a:r>
          </a:p>
          <a:p>
            <a:pPr marL="571500" indent="-571500">
              <a:buFont typeface="+mj-lt"/>
              <a:buAutoNum type="romanLcPeriod"/>
            </a:pPr>
            <a:r>
              <a:rPr lang="ms-MY" sz="2600" b="1" dirty="0" smtClean="0">
                <a:solidFill>
                  <a:srgbClr val="A31435"/>
                </a:solidFill>
                <a:latin typeface="Arial" pitchFamily="34" charset="0"/>
                <a:cs typeface="Arial" pitchFamily="34" charset="0"/>
              </a:rPr>
              <a:t>Perancangan, pelan tindakan serta langkah-langkah penambahbaikan yang telah dilaksanakan berdasarkan laporan penilaian swaakreditasi</a:t>
            </a:r>
          </a:p>
          <a:p>
            <a:pPr marL="571500" indent="-571500">
              <a:buFont typeface="+mj-lt"/>
              <a:buAutoNum type="romanLcPeriod"/>
            </a:pPr>
            <a:r>
              <a:rPr lang="ms-MY" sz="2600" b="1" dirty="0" smtClean="0">
                <a:solidFill>
                  <a:srgbClr val="A31435"/>
                </a:solidFill>
                <a:latin typeface="Arial" pitchFamily="34" charset="0"/>
                <a:cs typeface="Arial" pitchFamily="34" charset="0"/>
              </a:rPr>
              <a:t>Amalan baik </a:t>
            </a:r>
            <a:r>
              <a:rPr lang="ms-MY" sz="2600" b="1" dirty="0" smtClean="0">
                <a:latin typeface="Arial" pitchFamily="34" charset="0"/>
                <a:cs typeface="Arial" pitchFamily="34" charset="0"/>
              </a:rPr>
              <a:t>yang telah dilaksanakan bagi penambahbaikan kualiti berterusan (CQI)</a:t>
            </a:r>
          </a:p>
          <a:p>
            <a:pPr marL="571500" indent="-571500">
              <a:buFont typeface="+mj-lt"/>
              <a:buAutoNum type="romanLcPeriod"/>
            </a:pPr>
            <a:r>
              <a:rPr lang="ms-MY" sz="2600" b="1" dirty="0" smtClean="0">
                <a:solidFill>
                  <a:srgbClr val="A31435"/>
                </a:solidFill>
                <a:latin typeface="Arial" pitchFamily="34" charset="0"/>
                <a:cs typeface="Arial" pitchFamily="34" charset="0"/>
              </a:rPr>
              <a:t>Impak ke atas sistem jaminan kualiti dalaman </a:t>
            </a:r>
            <a:r>
              <a:rPr lang="ms-MY" sz="2600" b="1" dirty="0" smtClean="0">
                <a:latin typeface="Arial" pitchFamily="34" charset="0"/>
                <a:cs typeface="Arial" pitchFamily="34" charset="0"/>
              </a:rPr>
              <a:t>selepas penganugerahan status swaakreditasi </a:t>
            </a:r>
          </a:p>
          <a:p>
            <a:pPr marL="571500" indent="-571500">
              <a:buFont typeface="+mj-lt"/>
              <a:buAutoNum type="romanLcPeriod"/>
            </a:pPr>
            <a:endParaRPr lang="ms-MY" sz="2800" dirty="0" smtClean="0">
              <a:latin typeface="Calibri" pitchFamily="34" charset="0"/>
            </a:endParaRPr>
          </a:p>
          <a:p>
            <a:endParaRPr lang="ms-MY" sz="28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4" name="Title 1"/>
          <p:cNvSpPr>
            <a:spLocks noGrp="1"/>
          </p:cNvSpPr>
          <p:nvPr>
            <p:ph type="title"/>
          </p:nvPr>
        </p:nvSpPr>
        <p:spPr>
          <a:xfrm>
            <a:off x="533400" y="76200"/>
            <a:ext cx="8229600" cy="1143000"/>
          </a:xfrm>
        </p:spPr>
        <p:txBody>
          <a:bodyPr>
            <a:noAutofit/>
          </a:bodyPr>
          <a:lstStyle/>
          <a:p>
            <a:pPr algn="l"/>
            <a:r>
              <a:rPr lang="en-US" b="1" dirty="0" smtClean="0">
                <a:solidFill>
                  <a:srgbClr val="A31435"/>
                </a:solidFill>
                <a:latin typeface="Arial" pitchFamily="34" charset="0"/>
                <a:cs typeface="Arial" pitchFamily="34" charset="0"/>
              </a:rPr>
              <a:t>TUJUAN TAKLIMAT</a:t>
            </a:r>
            <a:endParaRPr lang="en-US" b="1" dirty="0">
              <a:solidFill>
                <a:srgbClr val="A31435"/>
              </a:solidFill>
              <a:latin typeface="Arial" pitchFamily="34" charset="0"/>
              <a:cs typeface="Arial" pitchFamily="34" charset="0"/>
            </a:endParaRPr>
          </a:p>
        </p:txBody>
      </p:sp>
      <p:sp>
        <p:nvSpPr>
          <p:cNvPr id="2" name="TextBox 1"/>
          <p:cNvSpPr txBox="1"/>
          <p:nvPr/>
        </p:nvSpPr>
        <p:spPr>
          <a:xfrm>
            <a:off x="4114800" y="3048000"/>
            <a:ext cx="4648200" cy="923330"/>
          </a:xfrm>
          <a:prstGeom prst="rect">
            <a:avLst/>
          </a:prstGeom>
          <a:noFill/>
        </p:spPr>
        <p:txBody>
          <a:bodyPr wrap="square" rtlCol="0">
            <a:spAutoFit/>
          </a:bodyPr>
          <a:lstStyle/>
          <a:p>
            <a:pPr marL="571500" indent="-571500">
              <a:buFont typeface="Wingdings" panose="05000000000000000000" pitchFamily="2" charset="2"/>
              <a:buChar char="§"/>
              <a:defRPr/>
            </a:pPr>
            <a:r>
              <a:rPr lang="ms-MY" b="1" dirty="0" smtClean="0">
                <a:latin typeface="Arial" panose="020B0604020202020204" pitchFamily="34" charset="0"/>
                <a:cs typeface="Arial" panose="020B0604020202020204" pitchFamily="34" charset="0"/>
              </a:rPr>
              <a:t>Memberikan maklumat umum berkenaan audit pengekalan </a:t>
            </a:r>
            <a:r>
              <a:rPr lang="ms-MY" b="1" dirty="0" err="1" smtClean="0">
                <a:latin typeface="Arial" panose="020B0604020202020204" pitchFamily="34" charset="0"/>
                <a:cs typeface="Arial" panose="020B0604020202020204" pitchFamily="34" charset="0"/>
              </a:rPr>
              <a:t>swaakreditasi</a:t>
            </a:r>
            <a:endParaRPr lang="ms-MY" b="1" dirty="0" smtClean="0">
              <a:latin typeface="Arial" panose="020B0604020202020204" pitchFamily="34" charset="0"/>
              <a:cs typeface="Arial" panose="020B0604020202020204" pitchFamily="34" charset="0"/>
            </a:endParaRPr>
          </a:p>
        </p:txBody>
      </p:sp>
      <p:pic>
        <p:nvPicPr>
          <p:cNvPr id="7" name="Picture 2" descr="E:\IMG_0002.jpg"/>
          <p:cNvPicPr>
            <a:picLocks noChangeAspect="1" noChangeArrowheads="1"/>
          </p:cNvPicPr>
          <p:nvPr/>
        </p:nvPicPr>
        <p:blipFill>
          <a:blip r:embed="rId3" cstate="print"/>
          <a:srcRect/>
          <a:stretch>
            <a:fillRect/>
          </a:stretch>
        </p:blipFill>
        <p:spPr bwMode="auto">
          <a:xfrm>
            <a:off x="609600" y="1133227"/>
            <a:ext cx="3352800" cy="4810373"/>
          </a:xfrm>
          <a:prstGeom prst="rect">
            <a:avLst/>
          </a:prstGeom>
          <a:noFill/>
          <a:effectLst/>
        </p:spPr>
      </p:pic>
      <p:sp>
        <p:nvSpPr>
          <p:cNvPr id="8" name="TextBox 7"/>
          <p:cNvSpPr txBox="1"/>
          <p:nvPr/>
        </p:nvSpPr>
        <p:spPr>
          <a:xfrm>
            <a:off x="4038600" y="1752600"/>
            <a:ext cx="4724400" cy="1200329"/>
          </a:xfrm>
          <a:prstGeom prst="rect">
            <a:avLst/>
          </a:prstGeom>
          <a:noFill/>
        </p:spPr>
        <p:txBody>
          <a:bodyPr wrap="square" rtlCol="0">
            <a:spAutoFit/>
          </a:bodyPr>
          <a:lstStyle/>
          <a:p>
            <a:pPr algn="just">
              <a:defRPr/>
            </a:pPr>
            <a:endParaRPr lang="ms-MY" b="1" dirty="0">
              <a:solidFill>
                <a:schemeClr val="tx1">
                  <a:lumMod val="50000"/>
                  <a:lumOff val="50000"/>
                </a:schemeClr>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
              <a:defRPr/>
            </a:pPr>
            <a:r>
              <a:rPr lang="ms-MY" b="1" dirty="0">
                <a:latin typeface="Arial" panose="020B0604020202020204" pitchFamily="34" charset="0"/>
                <a:cs typeface="Arial" panose="020B0604020202020204" pitchFamily="34" charset="0"/>
              </a:rPr>
              <a:t>Meningkatkan kesedaran tentang kepentingan audit pengekalan </a:t>
            </a:r>
            <a:r>
              <a:rPr lang="ms-MY" b="1" dirty="0" err="1" smtClean="0">
                <a:latin typeface="Arial" panose="020B0604020202020204" pitchFamily="34" charset="0"/>
                <a:cs typeface="Arial" panose="020B0604020202020204" pitchFamily="34" charset="0"/>
              </a:rPr>
              <a:t>swaakreditasi</a:t>
            </a:r>
            <a:endParaRPr lang="ms-MY" b="1" dirty="0">
              <a:latin typeface="Arial" panose="020B0604020202020204" pitchFamily="34" charset="0"/>
              <a:cs typeface="Arial" panose="020B0604020202020204" pitchFamily="34" charset="0"/>
            </a:endParaRPr>
          </a:p>
        </p:txBody>
      </p:sp>
      <p:sp>
        <p:nvSpPr>
          <p:cNvPr id="9" name="TextBox 8"/>
          <p:cNvSpPr txBox="1"/>
          <p:nvPr/>
        </p:nvSpPr>
        <p:spPr>
          <a:xfrm>
            <a:off x="4038600" y="3676471"/>
            <a:ext cx="4648200" cy="1200329"/>
          </a:xfrm>
          <a:prstGeom prst="rect">
            <a:avLst/>
          </a:prstGeom>
          <a:noFill/>
        </p:spPr>
        <p:txBody>
          <a:bodyPr wrap="square" rtlCol="0">
            <a:spAutoFit/>
          </a:bodyPr>
          <a:lstStyle/>
          <a:p>
            <a:pPr algn="just">
              <a:defRPr/>
            </a:pPr>
            <a:endParaRPr lang="ms-MY" b="1" dirty="0" smtClean="0">
              <a:solidFill>
                <a:schemeClr val="tx1">
                  <a:lumMod val="65000"/>
                  <a:lumOff val="35000"/>
                </a:schemeClr>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
              <a:defRPr/>
            </a:pPr>
            <a:r>
              <a:rPr lang="ms-MY" b="1" dirty="0">
                <a:latin typeface="Arial" panose="020B0604020202020204" pitchFamily="34" charset="0"/>
                <a:cs typeface="Arial" panose="020B0604020202020204" pitchFamily="34" charset="0"/>
              </a:rPr>
              <a:t>Menjajarkan pelan tindakan persediaan audit pengekalan </a:t>
            </a:r>
            <a:r>
              <a:rPr lang="ms-MY" b="1" dirty="0" err="1" smtClean="0">
                <a:latin typeface="Arial" panose="020B0604020202020204" pitchFamily="34" charset="0"/>
                <a:cs typeface="Arial" panose="020B0604020202020204" pitchFamily="34" charset="0"/>
              </a:rPr>
              <a:t>swaakreditasi</a:t>
            </a:r>
            <a:endParaRPr lang="ms-MY"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3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graphicFrame>
        <p:nvGraphicFramePr>
          <p:cNvPr id="6" name="Content Placeholder 26"/>
          <p:cNvGraphicFramePr>
            <a:graphicFrameLocks noGrp="1"/>
          </p:cNvGraphicFramePr>
          <p:nvPr>
            <p:ph idx="1"/>
            <p:extLst>
              <p:ext uri="{D42A27DB-BD31-4B8C-83A1-F6EECF244321}">
                <p14:modId xmlns:p14="http://schemas.microsoft.com/office/powerpoint/2010/main" val="3744752197"/>
              </p:ext>
            </p:extLst>
          </p:nvPr>
        </p:nvGraphicFramePr>
        <p:xfrm>
          <a:off x="457200" y="1524000"/>
          <a:ext cx="8458200" cy="4807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81000" y="609600"/>
            <a:ext cx="8382000" cy="533400"/>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7" name="Title 1"/>
          <p:cNvSpPr txBox="1">
            <a:spLocks/>
          </p:cNvSpPr>
          <p:nvPr/>
        </p:nvSpPr>
        <p:spPr>
          <a:xfrm>
            <a:off x="457200" y="274638"/>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A31435"/>
                </a:solidFill>
                <a:latin typeface="Arial" panose="020B0604020202020204" pitchFamily="34" charset="0"/>
                <a:cs typeface="Arial" panose="020B0604020202020204" pitchFamily="34" charset="0"/>
              </a:rPr>
              <a:t>APAKAH MAKLUMAT YANG TERKANDUNG DALAM DOKUMEN SRP (MQA-03) 2015?</a:t>
            </a:r>
            <a:endParaRPr lang="en-US" sz="2800" b="1" dirty="0">
              <a:solidFill>
                <a:srgbClr val="A31435"/>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7" name="Title 1"/>
          <p:cNvSpPr txBox="1">
            <a:spLocks noGrp="1"/>
          </p:cNvSpPr>
          <p:nvPr>
            <p:ph idx="1"/>
          </p:nvPr>
        </p:nvSpPr>
        <p:spPr bwMode="auto">
          <a:xfrm>
            <a:off x="533400" y="1219200"/>
            <a:ext cx="8229600" cy="518160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Nama Penyedia Pendidikan Tinggi</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Tarikh Penubuhan </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Nombor Rujukan Kelulusan Penubuhan  </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Nama, Pangkat dan Jawatan Ketua Pegawai Eksekutif </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Alamat</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Nombor Telefon</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Nombor Faks</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Alamat Email </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Alamat Website</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Nama dan alamat Fakulti/Sekolah/Jabatan/Pusat (jika terletak di luar Kampus Induk) </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Nama dan alamat Kampus Cawangan (jika berkenaan)</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Senarai fakulti/Sekolah/Jabatan/Pusat dan Bilangan Program yang ditawarkan</a:t>
            </a: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Maklumat Terperinci Semua Program yang Ditawarkan   </a:t>
            </a: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Bilangan  Staf Akademik</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Bilangan Pelajar</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cs typeface="Arial" pitchFamily="34" charset="0"/>
              </a:rPr>
              <a:t>Bilangan Staf Sokongan dan Pentadbiran  </a:t>
            </a: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Nyatakan Tujuan Audit </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Sediakan Carta Organisasi</a:t>
            </a:r>
            <a:endParaRPr lang="ms-MY" sz="1600" b="1" dirty="0" smtClean="0">
              <a:latin typeface="Arial" pitchFamily="34" charset="0"/>
              <a:cs typeface="Arial" pitchFamily="34" charset="0"/>
            </a:endParaRPr>
          </a:p>
          <a:p>
            <a:pPr lvl="0" fontAlgn="base">
              <a:lnSpc>
                <a:spcPct val="100000"/>
              </a:lnSpc>
              <a:spcAft>
                <a:spcPct val="0"/>
              </a:spcAft>
              <a:buFont typeface="+mj-lt"/>
              <a:buAutoNum type="arabicPeriod"/>
            </a:pPr>
            <a:r>
              <a:rPr lang="ms-MY" sz="1600" b="1" dirty="0" smtClean="0">
                <a:latin typeface="Arial" pitchFamily="34" charset="0"/>
                <a:ea typeface="Calibri" pitchFamily="34" charset="0"/>
                <a:cs typeface="Arial" pitchFamily="34" charset="0"/>
              </a:rPr>
              <a:t>Pegawai Untuk Dihubungi  (</a:t>
            </a:r>
            <a:r>
              <a:rPr lang="ms-MY" sz="1600" b="1" dirty="0" smtClean="0">
                <a:solidFill>
                  <a:srgbClr val="A31435"/>
                </a:solidFill>
                <a:latin typeface="Arial" pitchFamily="34" charset="0"/>
                <a:ea typeface="Calibri" pitchFamily="34" charset="0"/>
                <a:cs typeface="Arial" pitchFamily="34" charset="0"/>
              </a:rPr>
              <a:t>Timbalan Naib Canselor Akademik &amp; Antarabangsa</a:t>
            </a:r>
            <a:r>
              <a:rPr lang="ms-MY" sz="1600" b="1" dirty="0" smtClean="0">
                <a:latin typeface="Arial" pitchFamily="34" charset="0"/>
                <a:ea typeface="Calibri" pitchFamily="34" charset="0"/>
                <a:cs typeface="Arial" pitchFamily="34" charset="0"/>
              </a:rPr>
              <a:t>) </a:t>
            </a:r>
            <a:endParaRPr lang="ms-MY" sz="1600" b="1" dirty="0" smtClean="0">
              <a:latin typeface="Arial" pitchFamily="34" charset="0"/>
              <a:cs typeface="Arial" pitchFamily="34" charset="0"/>
            </a:endParaRPr>
          </a:p>
        </p:txBody>
      </p:sp>
      <p:sp>
        <p:nvSpPr>
          <p:cNvPr id="5" name="Rectangle 4"/>
          <p:cNvSpPr/>
          <p:nvPr/>
        </p:nvSpPr>
        <p:spPr>
          <a:xfrm>
            <a:off x="381000" y="685800"/>
            <a:ext cx="8382000" cy="381000"/>
          </a:xfrm>
          <a:prstGeom prst="rect">
            <a:avLst/>
          </a:prstGeom>
          <a:solidFill>
            <a:srgbClr val="A31435"/>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8" name="Title 1"/>
          <p:cNvSpPr txBox="1">
            <a:spLocks/>
          </p:cNvSpPr>
          <p:nvPr/>
        </p:nvSpPr>
        <p:spPr>
          <a:xfrm>
            <a:off x="457200" y="122238"/>
            <a:ext cx="82296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800"/>
              </a:spcAft>
            </a:pPr>
            <a:r>
              <a:rPr lang="en-US" sz="3600" b="1" dirty="0" smtClean="0">
                <a:solidFill>
                  <a:srgbClr val="A31435"/>
                </a:solidFill>
                <a:latin typeface="Arial" pitchFamily="34" charset="0"/>
                <a:cs typeface="Arial" pitchFamily="34" charset="0"/>
              </a:rPr>
              <a:t>BAHAGIAN A </a:t>
            </a:r>
          </a:p>
        </p:txBody>
      </p:sp>
      <p:sp>
        <p:nvSpPr>
          <p:cNvPr id="6" name="TextBox 5"/>
          <p:cNvSpPr txBox="1"/>
          <p:nvPr/>
        </p:nvSpPr>
        <p:spPr>
          <a:xfrm>
            <a:off x="1600200" y="2133600"/>
            <a:ext cx="4343400" cy="861774"/>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MAKLUMAT UMUM </a:t>
            </a:r>
          </a:p>
          <a:p>
            <a:endParaRPr lang="en-MY"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15962"/>
          </a:xfrm>
        </p:spPr>
        <p:txBody>
          <a:bodyPr>
            <a:noAutofit/>
          </a:bodyPr>
          <a:lstStyle/>
          <a:p>
            <a:pPr algn="l"/>
            <a:r>
              <a:rPr lang="en-US" sz="3600" b="1" dirty="0" smtClean="0">
                <a:solidFill>
                  <a:srgbClr val="A31435"/>
                </a:solidFill>
                <a:latin typeface="Arial" pitchFamily="34" charset="0"/>
                <a:cs typeface="Arial" pitchFamily="34" charset="0"/>
              </a:rPr>
              <a:t>BAHAGIAN B</a:t>
            </a:r>
            <a:endParaRPr lang="en-US" sz="3600" dirty="0">
              <a:solidFill>
                <a:srgbClr val="A31435"/>
              </a:solidFill>
              <a:latin typeface="Arial" pitchFamily="34" charset="0"/>
              <a:cs typeface="Arial" pitchFamily="34" charset="0"/>
            </a:endParaRP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5" name="Rectangle 4"/>
          <p:cNvSpPr/>
          <p:nvPr/>
        </p:nvSpPr>
        <p:spPr>
          <a:xfrm>
            <a:off x="762000" y="1501914"/>
            <a:ext cx="8382000" cy="707886"/>
          </a:xfrm>
          <a:prstGeom prst="rect">
            <a:avLst/>
          </a:prstGeom>
        </p:spPr>
        <p:txBody>
          <a:bodyPr wrap="square">
            <a:spAutoFit/>
          </a:bodyPr>
          <a:lstStyle/>
          <a:p>
            <a:r>
              <a:rPr lang="en-US" sz="2000" b="1" dirty="0" smtClean="0">
                <a:solidFill>
                  <a:srgbClr val="0070C0"/>
                </a:solidFill>
                <a:latin typeface="Arial" pitchFamily="34" charset="0"/>
                <a:cs typeface="Arial" pitchFamily="34" charset="0"/>
              </a:rPr>
              <a:t>BIDANG 1: VISI, MISI MATLAMAT PENDIDIKAN DAN HASIL PEMBELAJARAN </a:t>
            </a:r>
          </a:p>
        </p:txBody>
      </p:sp>
      <p:sp>
        <p:nvSpPr>
          <p:cNvPr id="6" name="Subtitle 2"/>
          <p:cNvSpPr txBox="1">
            <a:spLocks/>
          </p:cNvSpPr>
          <p:nvPr/>
        </p:nvSpPr>
        <p:spPr bwMode="auto">
          <a:xfrm>
            <a:off x="457200" y="2438400"/>
            <a:ext cx="8991600" cy="1752600"/>
          </a:xfrm>
          <a:prstGeom prst="rect">
            <a:avLst/>
          </a:prstGeom>
          <a:noFill/>
          <a:ln>
            <a:miter lim="800000"/>
            <a:headEnd/>
            <a:tailEnd/>
          </a:ln>
        </p:spPr>
        <p:txBody>
          <a:bodyPr/>
          <a:lstStyle/>
          <a:p>
            <a:pPr eaLnBrk="0" hangingPunct="0">
              <a:spcBef>
                <a:spcPct val="20000"/>
              </a:spcBef>
              <a:defRPr/>
            </a:pPr>
            <a:r>
              <a:rPr lang="ms-MY" sz="2000" b="1" kern="0" dirty="0" smtClean="0">
                <a:latin typeface="Arial" pitchFamily="34" charset="0"/>
                <a:cs typeface="Arial" pitchFamily="34" charset="0"/>
              </a:rPr>
              <a:t>1.1</a:t>
            </a:r>
            <a:r>
              <a:rPr lang="ms-MY" sz="2000" b="1" kern="0" dirty="0" smtClean="0">
                <a:solidFill>
                  <a:schemeClr val="tx1">
                    <a:lumMod val="50000"/>
                    <a:lumOff val="50000"/>
                  </a:schemeClr>
                </a:solidFill>
                <a:latin typeface="Arial" pitchFamily="34" charset="0"/>
                <a:cs typeface="Arial" pitchFamily="34" charset="0"/>
              </a:rPr>
              <a:t>	</a:t>
            </a:r>
            <a:r>
              <a:rPr lang="ms-MY" sz="2000" b="1" kern="0" dirty="0" smtClean="0">
                <a:latin typeface="Arial" pitchFamily="34" charset="0"/>
                <a:cs typeface="Arial" pitchFamily="34" charset="0"/>
              </a:rPr>
              <a:t>Pernyataan Visi, Misi dan Matlamat Pendidikan </a:t>
            </a:r>
          </a:p>
          <a:p>
            <a:pPr eaLnBrk="0" hangingPunct="0">
              <a:spcBef>
                <a:spcPct val="20000"/>
              </a:spcBef>
              <a:defRPr/>
            </a:pPr>
            <a:r>
              <a:rPr lang="ms-MY" sz="2000" b="1" kern="0" dirty="0" smtClean="0">
                <a:latin typeface="Arial" pitchFamily="34" charset="0"/>
                <a:cs typeface="Arial" pitchFamily="34" charset="0"/>
              </a:rPr>
              <a:t>1.2	Pembentukan Visi, Misi dan Matlamat Pendidikan </a:t>
            </a:r>
          </a:p>
          <a:p>
            <a:pPr eaLnBrk="0" hangingPunct="0">
              <a:spcBef>
                <a:spcPct val="20000"/>
              </a:spcBef>
              <a:defRPr/>
            </a:pPr>
            <a:r>
              <a:rPr lang="ms-MY" sz="2000" b="1" kern="0" dirty="0" smtClean="0">
                <a:latin typeface="Arial" pitchFamily="34" charset="0"/>
                <a:cs typeface="Arial" pitchFamily="34" charset="0"/>
              </a:rPr>
              <a:t>1.3	</a:t>
            </a:r>
            <a:r>
              <a:rPr lang="ms-MY" sz="2000" b="1" kern="0" dirty="0" smtClean="0">
                <a:solidFill>
                  <a:srgbClr val="A31435"/>
                </a:solidFill>
                <a:latin typeface="Arial" pitchFamily="34" charset="0"/>
                <a:cs typeface="Arial" pitchFamily="34" charset="0"/>
              </a:rPr>
              <a:t>Autonomi Akademik </a:t>
            </a:r>
          </a:p>
          <a:p>
            <a:pPr eaLnBrk="0" hangingPunct="0">
              <a:spcBef>
                <a:spcPct val="20000"/>
              </a:spcBef>
              <a:defRPr/>
            </a:pPr>
            <a:r>
              <a:rPr lang="ms-MY" sz="2000" b="1" kern="0" dirty="0" smtClean="0">
                <a:latin typeface="Arial" pitchFamily="34" charset="0"/>
                <a:cs typeface="Arial" pitchFamily="34" charset="0"/>
              </a:rPr>
              <a:t>1.4	</a:t>
            </a:r>
            <a:r>
              <a:rPr lang="ms-MY" sz="2000" b="1" kern="0" dirty="0" smtClean="0">
                <a:solidFill>
                  <a:srgbClr val="A31435"/>
                </a:solidFill>
                <a:latin typeface="Arial" pitchFamily="34" charset="0"/>
                <a:cs typeface="Arial" pitchFamily="34" charset="0"/>
              </a:rPr>
              <a:t>Hasil Pembelajaran </a:t>
            </a:r>
            <a:r>
              <a:rPr lang="ms-MY" sz="2000" b="1" kern="0" dirty="0" smtClean="0">
                <a:latin typeface="Arial" pitchFamily="34" charset="0"/>
                <a:cs typeface="Arial" pitchFamily="34" charset="0"/>
              </a:rPr>
              <a:t>	</a:t>
            </a:r>
            <a:endParaRPr lang="ms-MY" sz="2000" b="1" kern="0" dirty="0">
              <a:latin typeface="Arial" pitchFamily="34" charset="0"/>
              <a:cs typeface="Arial" pitchFamily="34" charset="0"/>
            </a:endParaRPr>
          </a:p>
        </p:txBody>
      </p:sp>
      <p:sp>
        <p:nvSpPr>
          <p:cNvPr id="7" name="Rectangle 6"/>
          <p:cNvSpPr/>
          <p:nvPr/>
        </p:nvSpPr>
        <p:spPr>
          <a:xfrm>
            <a:off x="762000" y="3962400"/>
            <a:ext cx="8382000" cy="400110"/>
          </a:xfrm>
          <a:prstGeom prst="rect">
            <a:avLst/>
          </a:prstGeom>
        </p:spPr>
        <p:txBody>
          <a:bodyPr wrap="square">
            <a:spAutoFit/>
          </a:bodyPr>
          <a:lstStyle/>
          <a:p>
            <a:r>
              <a:rPr lang="en-US" sz="2000" b="1" dirty="0" smtClean="0">
                <a:solidFill>
                  <a:srgbClr val="0070C0"/>
                </a:solidFill>
                <a:latin typeface="Arial" pitchFamily="34" charset="0"/>
                <a:cs typeface="Arial" pitchFamily="34" charset="0"/>
              </a:rPr>
              <a:t>BIDANG 2: REKABENTUK KURIKULUM DAN PENYAMPAIAN </a:t>
            </a:r>
          </a:p>
        </p:txBody>
      </p:sp>
      <p:sp>
        <p:nvSpPr>
          <p:cNvPr id="8" name="Subtitle 2"/>
          <p:cNvSpPr txBox="1">
            <a:spLocks/>
          </p:cNvSpPr>
          <p:nvPr/>
        </p:nvSpPr>
        <p:spPr bwMode="auto">
          <a:xfrm>
            <a:off x="304800" y="4267200"/>
            <a:ext cx="9144000" cy="3352800"/>
          </a:xfrm>
          <a:prstGeom prst="rect">
            <a:avLst/>
          </a:prstGeom>
          <a:noFill/>
          <a:ln>
            <a:miter lim="800000"/>
            <a:headEnd/>
            <a:tailEnd/>
          </a:ln>
        </p:spPr>
        <p:txBody>
          <a:bodyPr/>
          <a:lstStyle/>
          <a:p>
            <a:pPr marL="6350" lvl="1" eaLnBrk="0" hangingPunct="0">
              <a:spcBef>
                <a:spcPct val="20000"/>
              </a:spcBef>
              <a:defRPr/>
            </a:pPr>
            <a:r>
              <a:rPr lang="ms-MY" sz="2000" b="1" kern="0" dirty="0" smtClean="0">
                <a:latin typeface="Arial" pitchFamily="34" charset="0"/>
                <a:cs typeface="Arial" pitchFamily="34" charset="0"/>
              </a:rPr>
              <a:t>  2.1</a:t>
            </a:r>
            <a:r>
              <a:rPr lang="ms-MY" sz="1600" b="1" kern="0" dirty="0" smtClean="0">
                <a:latin typeface="Arial" pitchFamily="34" charset="0"/>
                <a:cs typeface="Arial" pitchFamily="34" charset="0"/>
              </a:rPr>
              <a:t>	 </a:t>
            </a:r>
            <a:r>
              <a:rPr lang="ms-MY" sz="2000" b="1" kern="0" dirty="0" smtClean="0">
                <a:latin typeface="Arial" pitchFamily="34" charset="0"/>
                <a:cs typeface="Arial" pitchFamily="34" charset="0"/>
              </a:rPr>
              <a:t>Rekabentuk Kurikulum dan Kaedah Pengajaran-Pembelajaran </a:t>
            </a:r>
          </a:p>
          <a:p>
            <a:pPr marL="6350" lvl="1" eaLnBrk="0" hangingPunct="0">
              <a:spcBef>
                <a:spcPct val="20000"/>
              </a:spcBef>
              <a:defRPr/>
            </a:pPr>
            <a:r>
              <a:rPr lang="ms-MY" sz="2000" b="1" kern="0" dirty="0" smtClean="0">
                <a:latin typeface="Arial" pitchFamily="34" charset="0"/>
                <a:cs typeface="Arial" pitchFamily="34" charset="0"/>
              </a:rPr>
              <a:t>  2.2	 Struktur dan Kandungan Kurikulum </a:t>
            </a:r>
          </a:p>
          <a:p>
            <a:pPr marL="6350" lvl="1" eaLnBrk="0" hangingPunct="0">
              <a:spcBef>
                <a:spcPct val="20000"/>
              </a:spcBef>
              <a:defRPr/>
            </a:pPr>
            <a:r>
              <a:rPr lang="ms-MY" sz="2000" b="1" kern="0" dirty="0" smtClean="0">
                <a:latin typeface="Arial" pitchFamily="34" charset="0"/>
                <a:cs typeface="Arial" pitchFamily="34" charset="0"/>
              </a:rPr>
              <a:t>  2.3	 </a:t>
            </a:r>
            <a:r>
              <a:rPr lang="ms-MY" sz="2000" b="1" kern="0" dirty="0" smtClean="0">
                <a:solidFill>
                  <a:srgbClr val="A31435"/>
                </a:solidFill>
                <a:latin typeface="Arial" pitchFamily="34" charset="0"/>
                <a:cs typeface="Arial" pitchFamily="34" charset="0"/>
              </a:rPr>
              <a:t>Pengurusan Program </a:t>
            </a:r>
          </a:p>
          <a:p>
            <a:pPr marL="6350" lvl="1" eaLnBrk="0" hangingPunct="0">
              <a:spcBef>
                <a:spcPct val="20000"/>
              </a:spcBef>
              <a:defRPr/>
            </a:pPr>
            <a:r>
              <a:rPr lang="ms-MY" sz="2000" b="1" kern="0" dirty="0" smtClean="0">
                <a:latin typeface="Arial" pitchFamily="34" charset="0"/>
                <a:cs typeface="Arial" pitchFamily="34" charset="0"/>
              </a:rPr>
              <a:t>  2.4</a:t>
            </a:r>
            <a:r>
              <a:rPr lang="ms-MY" sz="2000" b="1" kern="0" dirty="0" smtClean="0">
                <a:solidFill>
                  <a:schemeClr val="tx1">
                    <a:lumMod val="50000"/>
                    <a:lumOff val="50000"/>
                  </a:schemeClr>
                </a:solidFill>
                <a:latin typeface="Arial" pitchFamily="34" charset="0"/>
                <a:cs typeface="Arial" pitchFamily="34" charset="0"/>
              </a:rPr>
              <a:t>	 </a:t>
            </a:r>
            <a:r>
              <a:rPr lang="ms-MY" sz="2000" b="1" kern="0" dirty="0" smtClean="0">
                <a:solidFill>
                  <a:srgbClr val="A31435"/>
                </a:solidFill>
                <a:latin typeface="Arial" pitchFamily="34" charset="0"/>
                <a:cs typeface="Arial" pitchFamily="34" charset="0"/>
              </a:rPr>
              <a:t>Perhubungan dengan Pemegang Taruh Luar</a:t>
            </a:r>
          </a:p>
          <a:p>
            <a:pPr marL="6350" lvl="1" eaLnBrk="0" hangingPunct="0">
              <a:spcBef>
                <a:spcPct val="20000"/>
              </a:spcBef>
              <a:defRPr/>
            </a:pPr>
            <a:r>
              <a:rPr lang="ms-MY" sz="2000" b="1" kern="0" dirty="0" smtClean="0">
                <a:latin typeface="Arial" pitchFamily="34" charset="0"/>
                <a:cs typeface="Arial" pitchFamily="34" charset="0"/>
              </a:rPr>
              <a:t>  2.5	 Peraturan, Pemindahan Kredit dan Pengecualian  </a:t>
            </a:r>
            <a:r>
              <a:rPr lang="ms-MY" sz="1600" b="1" kern="0" dirty="0" smtClean="0">
                <a:solidFill>
                  <a:srgbClr val="C00000"/>
                </a:solidFill>
                <a:latin typeface="Arial" pitchFamily="34" charset="0"/>
                <a:cs typeface="Arial" pitchFamily="34" charset="0"/>
              </a:rPr>
              <a:t>	</a:t>
            </a:r>
          </a:p>
          <a:p>
            <a:pPr marL="6350" lvl="1" eaLnBrk="0" hangingPunct="0">
              <a:spcBef>
                <a:spcPct val="20000"/>
              </a:spcBef>
              <a:defRPr/>
            </a:pPr>
            <a:endParaRPr lang="ms-MY" sz="2000" b="1" kern="0" dirty="0">
              <a:solidFill>
                <a:srgbClr val="FF0000"/>
              </a:solidFill>
              <a:latin typeface="Arial" pitchFamily="34" charset="0"/>
              <a:cs typeface="Arial" pitchFamily="34" charset="0"/>
            </a:endParaRPr>
          </a:p>
        </p:txBody>
      </p:sp>
      <p:sp>
        <p:nvSpPr>
          <p:cNvPr id="9" name="Rectangle 8"/>
          <p:cNvSpPr/>
          <p:nvPr/>
        </p:nvSpPr>
        <p:spPr>
          <a:xfrm>
            <a:off x="228600" y="685800"/>
            <a:ext cx="8686800" cy="739914"/>
          </a:xfrm>
          <a:prstGeom prst="rect">
            <a:avLst/>
          </a:prstGeom>
          <a:solidFill>
            <a:srgbClr val="A31435"/>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10" name="TextBox 9"/>
          <p:cNvSpPr txBox="1"/>
          <p:nvPr/>
        </p:nvSpPr>
        <p:spPr>
          <a:xfrm>
            <a:off x="304800" y="533400"/>
            <a:ext cx="8686800" cy="584775"/>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MAKLUMAT 9 </a:t>
            </a:r>
            <a:r>
              <a:rPr lang="en-US" sz="3200" dirty="0" smtClean="0">
                <a:solidFill>
                  <a:schemeClr val="bg1"/>
                </a:solidFill>
                <a:latin typeface="Arial" pitchFamily="34" charset="0"/>
                <a:cs typeface="Arial" pitchFamily="34" charset="0"/>
              </a:rPr>
              <a:t>BIDANG PENILAIAN JAMINAN</a:t>
            </a:r>
            <a:endParaRPr lang="en-MY" sz="3200" dirty="0">
              <a:solidFill>
                <a:schemeClr val="bg1"/>
              </a:solidFill>
              <a:latin typeface="Arial" pitchFamily="34" charset="0"/>
              <a:cs typeface="Arial" pitchFamily="34" charset="0"/>
            </a:endParaRPr>
          </a:p>
        </p:txBody>
      </p:sp>
      <p:sp>
        <p:nvSpPr>
          <p:cNvPr id="11" name="TextBox 10"/>
          <p:cNvSpPr txBox="1"/>
          <p:nvPr/>
        </p:nvSpPr>
        <p:spPr>
          <a:xfrm>
            <a:off x="304800" y="838200"/>
            <a:ext cx="3429000" cy="1077218"/>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KUALITI</a:t>
            </a:r>
            <a:endParaRPr lang="en-MY" sz="3200" dirty="0">
              <a:solidFill>
                <a:schemeClr val="bg1"/>
              </a:solidFill>
              <a:latin typeface="Arial" pitchFamily="34" charset="0"/>
              <a:cs typeface="Arial" pitchFamily="34" charset="0"/>
            </a:endParaRPr>
          </a:p>
          <a:p>
            <a:endParaRPr lang="en-MY"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11" name="TextBox 10"/>
          <p:cNvSpPr txBox="1"/>
          <p:nvPr/>
        </p:nvSpPr>
        <p:spPr>
          <a:xfrm>
            <a:off x="304800" y="838200"/>
            <a:ext cx="3429000" cy="1077218"/>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KUALITI</a:t>
            </a:r>
            <a:endParaRPr lang="en-MY" sz="3200" dirty="0">
              <a:solidFill>
                <a:schemeClr val="bg1"/>
              </a:solidFill>
              <a:latin typeface="Arial" pitchFamily="34" charset="0"/>
              <a:cs typeface="Arial" pitchFamily="34" charset="0"/>
            </a:endParaRPr>
          </a:p>
          <a:p>
            <a:endParaRPr lang="en-MY" sz="3200" dirty="0"/>
          </a:p>
        </p:txBody>
      </p:sp>
      <p:sp>
        <p:nvSpPr>
          <p:cNvPr id="13" name="Rectangle 12"/>
          <p:cNvSpPr/>
          <p:nvPr/>
        </p:nvSpPr>
        <p:spPr>
          <a:xfrm>
            <a:off x="762000" y="1504890"/>
            <a:ext cx="8382000" cy="400110"/>
          </a:xfrm>
          <a:prstGeom prst="rect">
            <a:avLst/>
          </a:prstGeom>
        </p:spPr>
        <p:txBody>
          <a:bodyPr wrap="square">
            <a:spAutoFit/>
          </a:bodyPr>
          <a:lstStyle/>
          <a:p>
            <a:r>
              <a:rPr lang="en-US" sz="2000" b="1" dirty="0" smtClean="0">
                <a:solidFill>
                  <a:srgbClr val="0070C0"/>
                </a:solidFill>
                <a:latin typeface="Arial" pitchFamily="34" charset="0"/>
                <a:cs typeface="Arial" pitchFamily="34" charset="0"/>
              </a:rPr>
              <a:t>BIDANG 3: PENILAIAN PELAJAR </a:t>
            </a:r>
          </a:p>
        </p:txBody>
      </p:sp>
      <p:sp>
        <p:nvSpPr>
          <p:cNvPr id="14" name="Rectangle 13"/>
          <p:cNvSpPr/>
          <p:nvPr/>
        </p:nvSpPr>
        <p:spPr>
          <a:xfrm>
            <a:off x="762000" y="3200400"/>
            <a:ext cx="8382000" cy="707886"/>
          </a:xfrm>
          <a:prstGeom prst="rect">
            <a:avLst/>
          </a:prstGeom>
        </p:spPr>
        <p:txBody>
          <a:bodyPr wrap="square">
            <a:spAutoFit/>
          </a:bodyPr>
          <a:lstStyle/>
          <a:p>
            <a:r>
              <a:rPr lang="en-US" sz="2000" b="1" dirty="0" smtClean="0">
                <a:solidFill>
                  <a:srgbClr val="0070C0"/>
                </a:solidFill>
                <a:latin typeface="Arial" pitchFamily="34" charset="0"/>
                <a:cs typeface="Arial" pitchFamily="34" charset="0"/>
              </a:rPr>
              <a:t>BIDANG 4: PEMILIHAN PELAJAR DAN PERKHIDMATAN SOKONGAN </a:t>
            </a:r>
          </a:p>
        </p:txBody>
      </p:sp>
      <p:sp>
        <p:nvSpPr>
          <p:cNvPr id="15" name="Subtitle 2"/>
          <p:cNvSpPr txBox="1">
            <a:spLocks/>
          </p:cNvSpPr>
          <p:nvPr/>
        </p:nvSpPr>
        <p:spPr bwMode="auto">
          <a:xfrm>
            <a:off x="304800" y="1828800"/>
            <a:ext cx="10810009" cy="1369357"/>
          </a:xfrm>
          <a:prstGeom prst="rect">
            <a:avLst/>
          </a:prstGeom>
          <a:noFill/>
          <a:ln>
            <a:miter lim="800000"/>
            <a:headEnd/>
            <a:tailEnd/>
          </a:ln>
        </p:spPr>
        <p:txBody>
          <a:bodyPr/>
          <a:lstStyle/>
          <a:p>
            <a:pPr eaLnBrk="0" hangingPunct="0">
              <a:spcBef>
                <a:spcPct val="20000"/>
              </a:spcBef>
              <a:defRPr/>
            </a:pPr>
            <a:r>
              <a:rPr lang="ms-MY" sz="2000" b="1" kern="0" dirty="0" smtClean="0">
                <a:latin typeface="Arial" pitchFamily="34" charset="0"/>
                <a:cs typeface="Arial" pitchFamily="34" charset="0"/>
              </a:rPr>
              <a:t>3.1 	</a:t>
            </a:r>
            <a:r>
              <a:rPr lang="ms-MY" sz="2000" b="1" kern="0" dirty="0" smtClean="0">
                <a:solidFill>
                  <a:srgbClr val="A31435"/>
                </a:solidFill>
                <a:latin typeface="Arial" pitchFamily="34" charset="0"/>
                <a:cs typeface="Arial" pitchFamily="34" charset="0"/>
              </a:rPr>
              <a:t>Perhubungan Antara Penilaian dan Pembelajaran </a:t>
            </a:r>
          </a:p>
          <a:p>
            <a:pPr eaLnBrk="0" hangingPunct="0">
              <a:spcBef>
                <a:spcPct val="20000"/>
              </a:spcBef>
              <a:defRPr/>
            </a:pPr>
            <a:r>
              <a:rPr lang="ms-MY" sz="2000" b="1" kern="0" dirty="0" smtClean="0">
                <a:latin typeface="Arial" pitchFamily="34" charset="0"/>
                <a:cs typeface="Arial" pitchFamily="34" charset="0"/>
              </a:rPr>
              <a:t>3.2	</a:t>
            </a:r>
            <a:r>
              <a:rPr lang="ms-MY" sz="2000" b="1" kern="0" dirty="0" smtClean="0">
                <a:solidFill>
                  <a:srgbClr val="A31435"/>
                </a:solidFill>
                <a:latin typeface="Arial" pitchFamily="34" charset="0"/>
                <a:cs typeface="Arial" pitchFamily="34" charset="0"/>
              </a:rPr>
              <a:t>Kaedah Penilaian </a:t>
            </a:r>
          </a:p>
          <a:p>
            <a:pPr eaLnBrk="0" hangingPunct="0">
              <a:spcBef>
                <a:spcPct val="20000"/>
              </a:spcBef>
              <a:defRPr/>
            </a:pPr>
            <a:r>
              <a:rPr lang="ms-MY" sz="2000" b="1" kern="0" dirty="0" smtClean="0">
                <a:latin typeface="Arial" pitchFamily="34" charset="0"/>
                <a:cs typeface="Arial" pitchFamily="34" charset="0"/>
              </a:rPr>
              <a:t>3.3	</a:t>
            </a:r>
            <a:r>
              <a:rPr lang="ms-MY" sz="2000" b="1" kern="0" dirty="0" smtClean="0">
                <a:solidFill>
                  <a:srgbClr val="A31435"/>
                </a:solidFill>
                <a:latin typeface="Arial" pitchFamily="34" charset="0"/>
                <a:cs typeface="Arial" pitchFamily="34" charset="0"/>
              </a:rPr>
              <a:t>Pengurusan Penilaian Pelajar </a:t>
            </a:r>
            <a:endParaRPr lang="ms-MY" sz="2000" b="1" kern="0" dirty="0">
              <a:solidFill>
                <a:srgbClr val="A31435"/>
              </a:solidFill>
              <a:latin typeface="Arial" pitchFamily="34" charset="0"/>
              <a:cs typeface="Arial" pitchFamily="34" charset="0"/>
            </a:endParaRPr>
          </a:p>
        </p:txBody>
      </p:sp>
      <p:sp>
        <p:nvSpPr>
          <p:cNvPr id="16" name="Subtitle 2"/>
          <p:cNvSpPr txBox="1">
            <a:spLocks/>
          </p:cNvSpPr>
          <p:nvPr/>
        </p:nvSpPr>
        <p:spPr bwMode="auto">
          <a:xfrm>
            <a:off x="304800" y="3810000"/>
            <a:ext cx="10432473" cy="2746664"/>
          </a:xfrm>
          <a:prstGeom prst="rect">
            <a:avLst/>
          </a:prstGeom>
          <a:noFill/>
          <a:ln w="9525">
            <a:noFill/>
            <a:miter lim="800000"/>
            <a:headEnd/>
            <a:tailEnd/>
          </a:ln>
        </p:spPr>
        <p:txBody>
          <a:bodyPr/>
          <a:lstStyle/>
          <a:p>
            <a:pPr marL="514350" indent="-514350">
              <a:spcBef>
                <a:spcPts val="600"/>
              </a:spcBef>
            </a:pPr>
            <a:r>
              <a:rPr lang="ms-MY" sz="2000" b="1" dirty="0" smtClean="0">
                <a:latin typeface="Arial" pitchFamily="34" charset="0"/>
                <a:cs typeface="Arial" pitchFamily="34" charset="0"/>
              </a:rPr>
              <a:t>4.1  	      Pemilihan dan Kemasukan </a:t>
            </a:r>
          </a:p>
          <a:p>
            <a:pPr marL="514350" indent="-514350">
              <a:spcBef>
                <a:spcPts val="600"/>
              </a:spcBef>
            </a:pPr>
            <a:r>
              <a:rPr lang="ms-MY" sz="2000" b="1" dirty="0" smtClean="0">
                <a:latin typeface="Arial" pitchFamily="34" charset="0"/>
                <a:cs typeface="Arial" pitchFamily="34" charset="0"/>
              </a:rPr>
              <a:t>4.2  	      Perpindahan Pelajar </a:t>
            </a:r>
          </a:p>
          <a:p>
            <a:pPr marL="514350" indent="-514350">
              <a:spcBef>
                <a:spcPts val="600"/>
              </a:spcBef>
            </a:pPr>
            <a:r>
              <a:rPr lang="ms-MY" sz="2000" b="1" dirty="0" smtClean="0">
                <a:latin typeface="Arial" pitchFamily="34" charset="0"/>
                <a:cs typeface="Arial" pitchFamily="34" charset="0"/>
              </a:rPr>
              <a:t>4.3  	      </a:t>
            </a:r>
            <a:r>
              <a:rPr lang="ms-MY" sz="2000" b="1" dirty="0" smtClean="0">
                <a:solidFill>
                  <a:srgbClr val="A31435"/>
                </a:solidFill>
                <a:latin typeface="Arial" pitchFamily="34" charset="0"/>
                <a:cs typeface="Arial" pitchFamily="34" charset="0"/>
              </a:rPr>
              <a:t>Aktiviti Ko-Kurikulum dan Khidmat Sokongan Pelajar </a:t>
            </a:r>
          </a:p>
          <a:p>
            <a:pPr marL="514350" indent="-514350">
              <a:spcBef>
                <a:spcPts val="600"/>
              </a:spcBef>
            </a:pPr>
            <a:r>
              <a:rPr lang="ms-MY" sz="2000" b="1" dirty="0" smtClean="0">
                <a:latin typeface="Arial" pitchFamily="34" charset="0"/>
                <a:cs typeface="Arial" pitchFamily="34" charset="0"/>
              </a:rPr>
              <a:t>4.4</a:t>
            </a:r>
            <a:r>
              <a:rPr lang="ms-MY" sz="2000" b="1" dirty="0" smtClean="0">
                <a:solidFill>
                  <a:schemeClr val="tx1">
                    <a:lumMod val="50000"/>
                    <a:lumOff val="50000"/>
                  </a:schemeClr>
                </a:solidFill>
                <a:latin typeface="Arial" pitchFamily="34" charset="0"/>
                <a:cs typeface="Arial" pitchFamily="34" charset="0"/>
              </a:rPr>
              <a:t>  	      </a:t>
            </a:r>
            <a:r>
              <a:rPr lang="ms-MY" sz="2000" b="1" dirty="0" smtClean="0">
                <a:solidFill>
                  <a:srgbClr val="A31435"/>
                </a:solidFill>
                <a:latin typeface="Arial" pitchFamily="34" charset="0"/>
                <a:cs typeface="Arial" pitchFamily="34" charset="0"/>
              </a:rPr>
              <a:t>Wakil Pelajar </a:t>
            </a:r>
          </a:p>
          <a:p>
            <a:pPr marL="514350" indent="-514350">
              <a:spcBef>
                <a:spcPts val="600"/>
              </a:spcBef>
            </a:pPr>
            <a:r>
              <a:rPr lang="ms-MY" sz="2000" b="1" dirty="0" smtClean="0">
                <a:latin typeface="Arial" pitchFamily="34" charset="0"/>
                <a:cs typeface="Arial" pitchFamily="34" charset="0"/>
              </a:rPr>
              <a:t>4.5  	      </a:t>
            </a:r>
            <a:r>
              <a:rPr lang="ms-MY" sz="2000" b="1" dirty="0" smtClean="0">
                <a:solidFill>
                  <a:srgbClr val="A31435"/>
                </a:solidFill>
                <a:latin typeface="Arial" pitchFamily="34" charset="0"/>
                <a:cs typeface="Arial" pitchFamily="34" charset="0"/>
              </a:rPr>
              <a:t>Alumni </a:t>
            </a:r>
            <a:endParaRPr lang="ms-MY" sz="2000" b="1" dirty="0">
              <a:solidFill>
                <a:srgbClr val="A31435"/>
              </a:solidFill>
              <a:latin typeface="Arial" pitchFamily="34" charset="0"/>
              <a:cs typeface="Arial" pitchFamily="34" charset="0"/>
            </a:endParaRPr>
          </a:p>
        </p:txBody>
      </p:sp>
      <p:sp>
        <p:nvSpPr>
          <p:cNvPr id="17" name="Title 1"/>
          <p:cNvSpPr>
            <a:spLocks noGrp="1"/>
          </p:cNvSpPr>
          <p:nvPr>
            <p:ph type="title"/>
          </p:nvPr>
        </p:nvSpPr>
        <p:spPr>
          <a:xfrm>
            <a:off x="304800" y="65782"/>
            <a:ext cx="8458200" cy="715962"/>
          </a:xfrm>
        </p:spPr>
        <p:txBody>
          <a:bodyPr>
            <a:noAutofit/>
          </a:bodyPr>
          <a:lstStyle/>
          <a:p>
            <a:pPr algn="l"/>
            <a:r>
              <a:rPr lang="en-US" sz="3600" b="1" dirty="0" smtClean="0">
                <a:solidFill>
                  <a:srgbClr val="A31435"/>
                </a:solidFill>
                <a:latin typeface="Arial" pitchFamily="34" charset="0"/>
                <a:cs typeface="Arial" pitchFamily="34" charset="0"/>
              </a:rPr>
              <a:t>BAHAGIAN B</a:t>
            </a:r>
            <a:endParaRPr lang="en-US" sz="3600" dirty="0">
              <a:solidFill>
                <a:srgbClr val="A31435"/>
              </a:solidFill>
              <a:latin typeface="Arial" pitchFamily="34" charset="0"/>
              <a:cs typeface="Arial" pitchFamily="34" charset="0"/>
            </a:endParaRPr>
          </a:p>
        </p:txBody>
      </p:sp>
      <p:sp>
        <p:nvSpPr>
          <p:cNvPr id="18" name="Rectangle 17"/>
          <p:cNvSpPr/>
          <p:nvPr/>
        </p:nvSpPr>
        <p:spPr>
          <a:xfrm>
            <a:off x="228600" y="599182"/>
            <a:ext cx="8686800" cy="739914"/>
          </a:xfrm>
          <a:prstGeom prst="rect">
            <a:avLst/>
          </a:prstGeom>
          <a:solidFill>
            <a:srgbClr val="A31435"/>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19" name="TextBox 18"/>
          <p:cNvSpPr txBox="1"/>
          <p:nvPr/>
        </p:nvSpPr>
        <p:spPr>
          <a:xfrm>
            <a:off x="304800" y="446782"/>
            <a:ext cx="8686800" cy="584775"/>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MAKLUMAT 9 </a:t>
            </a:r>
            <a:r>
              <a:rPr lang="en-US" sz="3200" dirty="0" smtClean="0">
                <a:solidFill>
                  <a:schemeClr val="bg1"/>
                </a:solidFill>
                <a:latin typeface="Arial" pitchFamily="34" charset="0"/>
                <a:cs typeface="Arial" pitchFamily="34" charset="0"/>
              </a:rPr>
              <a:t>BIDANG PENILAIAN JAMINAN</a:t>
            </a:r>
            <a:endParaRPr lang="en-MY" sz="3200" dirty="0">
              <a:solidFill>
                <a:schemeClr val="bg1"/>
              </a:solidFill>
              <a:latin typeface="Arial" pitchFamily="34" charset="0"/>
              <a:cs typeface="Arial" pitchFamily="34" charset="0"/>
            </a:endParaRPr>
          </a:p>
        </p:txBody>
      </p:sp>
      <p:sp>
        <p:nvSpPr>
          <p:cNvPr id="20" name="TextBox 19"/>
          <p:cNvSpPr txBox="1"/>
          <p:nvPr/>
        </p:nvSpPr>
        <p:spPr>
          <a:xfrm>
            <a:off x="304800" y="751582"/>
            <a:ext cx="3429000" cy="1077218"/>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KUALITI</a:t>
            </a:r>
            <a:endParaRPr lang="en-MY" sz="3200" dirty="0">
              <a:solidFill>
                <a:schemeClr val="bg1"/>
              </a:solidFill>
              <a:latin typeface="Arial" pitchFamily="34" charset="0"/>
              <a:cs typeface="Arial" pitchFamily="34" charset="0"/>
            </a:endParaRPr>
          </a:p>
          <a:p>
            <a:endParaRPr lang="en-MY" sz="3200" dirty="0"/>
          </a:p>
        </p:txBody>
      </p:sp>
    </p:spTree>
    <p:extLst>
      <p:ext uri="{BB962C8B-B14F-4D97-AF65-F5344CB8AC3E}">
        <p14:creationId xmlns:p14="http://schemas.microsoft.com/office/powerpoint/2010/main" val="4722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11" name="TextBox 10"/>
          <p:cNvSpPr txBox="1"/>
          <p:nvPr/>
        </p:nvSpPr>
        <p:spPr>
          <a:xfrm>
            <a:off x="304800" y="838200"/>
            <a:ext cx="3429000" cy="1077218"/>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KUALITI</a:t>
            </a:r>
            <a:endParaRPr lang="en-MY" sz="3200" dirty="0">
              <a:solidFill>
                <a:schemeClr val="bg1"/>
              </a:solidFill>
              <a:latin typeface="Arial" pitchFamily="34" charset="0"/>
              <a:cs typeface="Arial" pitchFamily="34" charset="0"/>
            </a:endParaRPr>
          </a:p>
          <a:p>
            <a:endParaRPr lang="en-MY" sz="3200" dirty="0"/>
          </a:p>
        </p:txBody>
      </p:sp>
      <p:sp>
        <p:nvSpPr>
          <p:cNvPr id="5" name="Rectangle 4"/>
          <p:cNvSpPr/>
          <p:nvPr/>
        </p:nvSpPr>
        <p:spPr>
          <a:xfrm>
            <a:off x="762000" y="1428690"/>
            <a:ext cx="8382000" cy="400110"/>
          </a:xfrm>
          <a:prstGeom prst="rect">
            <a:avLst/>
          </a:prstGeom>
        </p:spPr>
        <p:txBody>
          <a:bodyPr wrap="square">
            <a:spAutoFit/>
          </a:bodyPr>
          <a:lstStyle/>
          <a:p>
            <a:r>
              <a:rPr lang="en-US" sz="2000" b="1" dirty="0" smtClean="0">
                <a:solidFill>
                  <a:srgbClr val="0070C0"/>
                </a:solidFill>
                <a:latin typeface="Arial" pitchFamily="34" charset="0"/>
                <a:cs typeface="Arial" pitchFamily="34" charset="0"/>
              </a:rPr>
              <a:t>BIDANG 5: STAF AKADEMIK </a:t>
            </a:r>
          </a:p>
        </p:txBody>
      </p:sp>
      <p:sp>
        <p:nvSpPr>
          <p:cNvPr id="6" name="Rectangle 5"/>
          <p:cNvSpPr/>
          <p:nvPr/>
        </p:nvSpPr>
        <p:spPr>
          <a:xfrm>
            <a:off x="762000" y="3028890"/>
            <a:ext cx="8382000" cy="400110"/>
          </a:xfrm>
          <a:prstGeom prst="rect">
            <a:avLst/>
          </a:prstGeom>
        </p:spPr>
        <p:txBody>
          <a:bodyPr wrap="square">
            <a:spAutoFit/>
          </a:bodyPr>
          <a:lstStyle/>
          <a:p>
            <a:r>
              <a:rPr lang="en-US" sz="2000" b="1" dirty="0" smtClean="0">
                <a:solidFill>
                  <a:srgbClr val="0070C0"/>
                </a:solidFill>
                <a:latin typeface="Arial" pitchFamily="34" charset="0"/>
                <a:cs typeface="Arial" pitchFamily="34" charset="0"/>
              </a:rPr>
              <a:t>BIDANG 6: SUMBER PENDIDIKAN  </a:t>
            </a:r>
          </a:p>
        </p:txBody>
      </p:sp>
      <p:sp>
        <p:nvSpPr>
          <p:cNvPr id="7" name="Content Placeholder 2"/>
          <p:cNvSpPr txBox="1">
            <a:spLocks/>
          </p:cNvSpPr>
          <p:nvPr/>
        </p:nvSpPr>
        <p:spPr bwMode="auto">
          <a:xfrm>
            <a:off x="304800" y="1828800"/>
            <a:ext cx="10934700" cy="10321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ms-MY" sz="2000" b="1" i="0" u="none" strike="noStrike" kern="1200" cap="none" spc="0" normalizeH="0" baseline="0" dirty="0" smtClean="0">
                <a:ln>
                  <a:noFill/>
                </a:ln>
                <a:effectLst/>
                <a:uLnTx/>
                <a:uFillTx/>
                <a:latin typeface="Arial" pitchFamily="34" charset="0"/>
                <a:cs typeface="Arial" pitchFamily="34" charset="0"/>
              </a:rPr>
              <a:t>5.1 	Pengurusan dan Pengambilan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ms-MY" sz="2000" b="1" i="0" u="none" strike="noStrike" kern="1200" cap="none" spc="0" normalizeH="0" baseline="0" dirty="0" smtClean="0">
                <a:ln>
                  <a:noFill/>
                </a:ln>
                <a:effectLst/>
                <a:uLnTx/>
                <a:uFillTx/>
                <a:latin typeface="Arial" pitchFamily="34" charset="0"/>
                <a:cs typeface="Arial" pitchFamily="34" charset="0"/>
              </a:rPr>
              <a:t>5.2 </a:t>
            </a:r>
            <a:r>
              <a:rPr kumimoji="0" lang="ms-MY" sz="2000" b="1" i="0" u="none" strike="noStrike" kern="1200" cap="none" spc="0" normalizeH="0" baseline="0" dirty="0" smtClean="0">
                <a:ln>
                  <a:noFill/>
                </a:ln>
                <a:solidFill>
                  <a:schemeClr val="tx1">
                    <a:lumMod val="50000"/>
                    <a:lumOff val="50000"/>
                  </a:schemeClr>
                </a:solidFill>
                <a:effectLst/>
                <a:uLnTx/>
                <a:uFillTx/>
                <a:latin typeface="Arial" pitchFamily="34" charset="0"/>
                <a:cs typeface="Arial" pitchFamily="34" charset="0"/>
              </a:rPr>
              <a:t>	</a:t>
            </a:r>
            <a:r>
              <a:rPr kumimoji="0" lang="ms-MY" sz="2000" b="1" i="0" strike="noStrike" kern="1200" cap="none" spc="0" normalizeH="0" baseline="0" dirty="0" smtClean="0">
                <a:ln>
                  <a:noFill/>
                </a:ln>
                <a:solidFill>
                  <a:srgbClr val="A31435"/>
                </a:solidFill>
                <a:effectLst/>
                <a:uLnTx/>
                <a:uFillTx/>
                <a:latin typeface="Arial" pitchFamily="34" charset="0"/>
                <a:cs typeface="Arial" pitchFamily="34" charset="0"/>
              </a:rPr>
              <a:t>Pembangunan dan Perkhidmatan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s-MY" sz="2800" b="0" i="0" u="none" strike="noStrike" kern="1200" cap="none" spc="0" normalizeH="0" baseline="0" dirty="0" smtClean="0">
              <a:ln>
                <a:noFill/>
              </a:ln>
              <a:solidFill>
                <a:schemeClr val="tx1">
                  <a:lumMod val="50000"/>
                  <a:lumOff val="50000"/>
                </a:schemeClr>
              </a:solidFill>
              <a:effectLst/>
              <a:uLnTx/>
              <a:uFillTx/>
              <a:latin typeface="Arial" pitchFamily="34" charset="0"/>
              <a:cs typeface="Arial" pitchFamily="34" charset="0"/>
            </a:endParaRPr>
          </a:p>
        </p:txBody>
      </p:sp>
      <p:sp>
        <p:nvSpPr>
          <p:cNvPr id="8" name="Content Placeholder 2"/>
          <p:cNvSpPr txBox="1">
            <a:spLocks/>
          </p:cNvSpPr>
          <p:nvPr/>
        </p:nvSpPr>
        <p:spPr>
          <a:xfrm>
            <a:off x="304800" y="3429000"/>
            <a:ext cx="10827327" cy="2930238"/>
          </a:xfrm>
          <a:prstGeom prst="rect">
            <a:avLst/>
          </a:prstGeom>
        </p:spPr>
        <p:txBody>
          <a:bodyPr/>
          <a:lstStyle/>
          <a:p>
            <a:pPr marL="342900" indent="-342900" eaLnBrk="0" hangingPunct="0">
              <a:spcBef>
                <a:spcPct val="20000"/>
              </a:spcBef>
              <a:defRPr/>
            </a:pPr>
            <a:r>
              <a:rPr lang="ms-MY" sz="2000" b="1" kern="0" dirty="0" smtClean="0">
                <a:latin typeface="Arial" pitchFamily="34" charset="0"/>
                <a:cs typeface="Arial" pitchFamily="34" charset="0"/>
              </a:rPr>
              <a:t>6.1 	Fasiliti Fizikal </a:t>
            </a:r>
          </a:p>
          <a:p>
            <a:pPr marL="342900" indent="-342900" eaLnBrk="0" hangingPunct="0">
              <a:spcBef>
                <a:spcPct val="20000"/>
              </a:spcBef>
              <a:defRPr/>
            </a:pPr>
            <a:r>
              <a:rPr lang="ms-MY" sz="2000" b="1" kern="0" dirty="0" smtClean="0">
                <a:latin typeface="Arial" pitchFamily="34" charset="0"/>
                <a:cs typeface="Arial" pitchFamily="34" charset="0"/>
              </a:rPr>
              <a:t>6.2 	Pembangunan dan Penyelidikan </a:t>
            </a:r>
          </a:p>
          <a:p>
            <a:pPr marL="342900" indent="-342900" eaLnBrk="0" hangingPunct="0">
              <a:spcBef>
                <a:spcPct val="20000"/>
              </a:spcBef>
              <a:defRPr/>
            </a:pPr>
            <a:r>
              <a:rPr lang="ms-MY" sz="2000" b="1" kern="0" dirty="0" smtClean="0">
                <a:latin typeface="Arial" pitchFamily="34" charset="0"/>
                <a:cs typeface="Arial" pitchFamily="34" charset="0"/>
              </a:rPr>
              <a:t>6.3 	Kepakaran Pendidikan </a:t>
            </a:r>
          </a:p>
          <a:p>
            <a:pPr marL="342900" indent="-342900" eaLnBrk="0" hangingPunct="0">
              <a:spcBef>
                <a:spcPct val="20000"/>
              </a:spcBef>
              <a:defRPr/>
            </a:pPr>
            <a:r>
              <a:rPr lang="ms-MY" sz="2000" b="1" kern="0" dirty="0" smtClean="0">
                <a:latin typeface="Arial" pitchFamily="34" charset="0"/>
                <a:cs typeface="Arial" pitchFamily="34" charset="0"/>
              </a:rPr>
              <a:t>6.4 </a:t>
            </a:r>
            <a:r>
              <a:rPr lang="ms-MY" sz="2000" b="1" kern="0" dirty="0" smtClean="0">
                <a:solidFill>
                  <a:schemeClr val="tx1">
                    <a:lumMod val="50000"/>
                    <a:lumOff val="50000"/>
                  </a:schemeClr>
                </a:solidFill>
                <a:latin typeface="Arial" pitchFamily="34" charset="0"/>
                <a:cs typeface="Arial" pitchFamily="34" charset="0"/>
              </a:rPr>
              <a:t>	</a:t>
            </a:r>
            <a:r>
              <a:rPr lang="ms-MY" sz="2000" b="1" kern="0" dirty="0" smtClean="0">
                <a:solidFill>
                  <a:srgbClr val="A31435"/>
                </a:solidFill>
                <a:latin typeface="Arial" pitchFamily="34" charset="0"/>
                <a:cs typeface="Arial" pitchFamily="34" charset="0"/>
              </a:rPr>
              <a:t>Pertukaran Pendidikan </a:t>
            </a:r>
          </a:p>
          <a:p>
            <a:pPr marL="342900" indent="-342900" eaLnBrk="0" hangingPunct="0">
              <a:spcBef>
                <a:spcPct val="20000"/>
              </a:spcBef>
              <a:defRPr/>
            </a:pPr>
            <a:r>
              <a:rPr lang="ms-MY" sz="2000" b="1" kern="0" dirty="0" smtClean="0">
                <a:latin typeface="Arial" pitchFamily="34" charset="0"/>
                <a:cs typeface="Arial" pitchFamily="34" charset="0"/>
              </a:rPr>
              <a:t>6.5</a:t>
            </a:r>
            <a:r>
              <a:rPr lang="ms-MY" sz="2000" b="1" kern="0" dirty="0" smtClean="0">
                <a:solidFill>
                  <a:schemeClr val="tx1">
                    <a:lumMod val="50000"/>
                    <a:lumOff val="50000"/>
                  </a:schemeClr>
                </a:solidFill>
                <a:latin typeface="Arial" pitchFamily="34" charset="0"/>
                <a:cs typeface="Arial" pitchFamily="34" charset="0"/>
              </a:rPr>
              <a:t> 	</a:t>
            </a:r>
            <a:r>
              <a:rPr lang="ms-MY" sz="2000" b="1" kern="0" dirty="0" smtClean="0">
                <a:solidFill>
                  <a:srgbClr val="A31435"/>
                </a:solidFill>
                <a:latin typeface="Arial" pitchFamily="34" charset="0"/>
                <a:cs typeface="Arial" pitchFamily="34" charset="0"/>
              </a:rPr>
              <a:t>Peruntukan Kewanga</a:t>
            </a:r>
            <a:r>
              <a:rPr lang="ms-MY" sz="2000" b="1" u="sng" kern="0" dirty="0" smtClean="0">
                <a:solidFill>
                  <a:srgbClr val="A31435"/>
                </a:solidFill>
                <a:latin typeface="Arial" pitchFamily="34" charset="0"/>
                <a:cs typeface="Arial" pitchFamily="34" charset="0"/>
              </a:rPr>
              <a:t>n </a:t>
            </a:r>
            <a:endParaRPr lang="ms-MY" sz="2000" b="1" u="sng" kern="0" dirty="0">
              <a:solidFill>
                <a:srgbClr val="A31435"/>
              </a:solidFill>
              <a:latin typeface="Arial" pitchFamily="34" charset="0"/>
              <a:cs typeface="Arial" pitchFamily="34" charset="0"/>
            </a:endParaRPr>
          </a:p>
        </p:txBody>
      </p:sp>
      <p:sp>
        <p:nvSpPr>
          <p:cNvPr id="9" name="Title 1"/>
          <p:cNvSpPr txBox="1">
            <a:spLocks/>
          </p:cNvSpPr>
          <p:nvPr/>
        </p:nvSpPr>
        <p:spPr>
          <a:xfrm>
            <a:off x="304800" y="65782"/>
            <a:ext cx="8458200" cy="7159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A31435"/>
                </a:solidFill>
                <a:latin typeface="Arial" pitchFamily="34" charset="0"/>
                <a:cs typeface="Arial" pitchFamily="34" charset="0"/>
              </a:rPr>
              <a:t>BAHAGIAN B</a:t>
            </a:r>
            <a:endParaRPr lang="en-US" sz="3600" dirty="0">
              <a:solidFill>
                <a:srgbClr val="A31435"/>
              </a:solidFill>
              <a:latin typeface="Arial" pitchFamily="34" charset="0"/>
              <a:cs typeface="Arial" pitchFamily="34" charset="0"/>
            </a:endParaRPr>
          </a:p>
        </p:txBody>
      </p:sp>
      <p:sp>
        <p:nvSpPr>
          <p:cNvPr id="10" name="Rectangle 9"/>
          <p:cNvSpPr/>
          <p:nvPr/>
        </p:nvSpPr>
        <p:spPr>
          <a:xfrm>
            <a:off x="228600" y="599182"/>
            <a:ext cx="8686800" cy="739914"/>
          </a:xfrm>
          <a:prstGeom prst="rect">
            <a:avLst/>
          </a:prstGeom>
          <a:solidFill>
            <a:srgbClr val="A31435"/>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12" name="TextBox 11"/>
          <p:cNvSpPr txBox="1"/>
          <p:nvPr/>
        </p:nvSpPr>
        <p:spPr>
          <a:xfrm>
            <a:off x="304800" y="446782"/>
            <a:ext cx="8686800" cy="584775"/>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MAKLUMAT 9 </a:t>
            </a:r>
            <a:r>
              <a:rPr lang="en-US" sz="3200" dirty="0" smtClean="0">
                <a:solidFill>
                  <a:schemeClr val="bg1"/>
                </a:solidFill>
                <a:latin typeface="Arial" pitchFamily="34" charset="0"/>
                <a:cs typeface="Arial" pitchFamily="34" charset="0"/>
              </a:rPr>
              <a:t>BIDANG PENILAIAN JAMINAN</a:t>
            </a:r>
            <a:endParaRPr lang="en-MY" sz="3200" dirty="0">
              <a:solidFill>
                <a:schemeClr val="bg1"/>
              </a:solidFill>
              <a:latin typeface="Arial" pitchFamily="34" charset="0"/>
              <a:cs typeface="Arial" pitchFamily="34" charset="0"/>
            </a:endParaRPr>
          </a:p>
        </p:txBody>
      </p:sp>
      <p:sp>
        <p:nvSpPr>
          <p:cNvPr id="13" name="TextBox 12"/>
          <p:cNvSpPr txBox="1"/>
          <p:nvPr/>
        </p:nvSpPr>
        <p:spPr>
          <a:xfrm>
            <a:off x="304800" y="751582"/>
            <a:ext cx="3429000" cy="1077218"/>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KUALITI</a:t>
            </a:r>
            <a:endParaRPr lang="en-MY" sz="3200" dirty="0">
              <a:solidFill>
                <a:schemeClr val="bg1"/>
              </a:solidFill>
              <a:latin typeface="Arial" pitchFamily="34" charset="0"/>
              <a:cs typeface="Arial" pitchFamily="34" charset="0"/>
            </a:endParaRPr>
          </a:p>
          <a:p>
            <a:endParaRPr lang="en-MY" sz="3200" dirty="0"/>
          </a:p>
        </p:txBody>
      </p:sp>
    </p:spTree>
    <p:extLst>
      <p:ext uri="{BB962C8B-B14F-4D97-AF65-F5344CB8AC3E}">
        <p14:creationId xmlns:p14="http://schemas.microsoft.com/office/powerpoint/2010/main" val="297860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Rectangle 2"/>
          <p:cNvSpPr/>
          <p:nvPr/>
        </p:nvSpPr>
        <p:spPr>
          <a:xfrm>
            <a:off x="762000" y="1581090"/>
            <a:ext cx="8382000" cy="400110"/>
          </a:xfrm>
          <a:prstGeom prst="rect">
            <a:avLst/>
          </a:prstGeom>
        </p:spPr>
        <p:txBody>
          <a:bodyPr wrap="square">
            <a:spAutoFit/>
          </a:bodyPr>
          <a:lstStyle/>
          <a:p>
            <a:r>
              <a:rPr lang="en-US" sz="2000" b="1" dirty="0" smtClean="0">
                <a:solidFill>
                  <a:srgbClr val="0070C0"/>
                </a:solidFill>
                <a:latin typeface="Arial" pitchFamily="34" charset="0"/>
                <a:cs typeface="Arial" pitchFamily="34" charset="0"/>
              </a:rPr>
              <a:t>BIDANG 7: PEMANTAUAN DAN SEMAKAN KURIKULUM </a:t>
            </a:r>
          </a:p>
        </p:txBody>
      </p:sp>
      <p:sp>
        <p:nvSpPr>
          <p:cNvPr id="5" name="Rectangle 4"/>
          <p:cNvSpPr/>
          <p:nvPr/>
        </p:nvSpPr>
        <p:spPr>
          <a:xfrm>
            <a:off x="762000" y="2819400"/>
            <a:ext cx="8382000" cy="400110"/>
          </a:xfrm>
          <a:prstGeom prst="rect">
            <a:avLst/>
          </a:prstGeom>
        </p:spPr>
        <p:txBody>
          <a:bodyPr wrap="square">
            <a:spAutoFit/>
          </a:bodyPr>
          <a:lstStyle/>
          <a:p>
            <a:r>
              <a:rPr lang="en-US" sz="2000" b="1" dirty="0" smtClean="0">
                <a:solidFill>
                  <a:srgbClr val="0070C0"/>
                </a:solidFill>
                <a:latin typeface="Arial" pitchFamily="34" charset="0"/>
                <a:cs typeface="Arial" pitchFamily="34" charset="0"/>
              </a:rPr>
              <a:t>BIDANG 8: KEPIMPINAN TADBIR URUS DAN PENTADBIRAN   </a:t>
            </a:r>
          </a:p>
        </p:txBody>
      </p:sp>
      <p:sp>
        <p:nvSpPr>
          <p:cNvPr id="6" name="Content Placeholder 2"/>
          <p:cNvSpPr txBox="1">
            <a:spLocks/>
          </p:cNvSpPr>
          <p:nvPr/>
        </p:nvSpPr>
        <p:spPr>
          <a:xfrm>
            <a:off x="304800" y="1905000"/>
            <a:ext cx="8305800" cy="949037"/>
          </a:xfrm>
          <a:prstGeom prst="rect">
            <a:avLst/>
          </a:prstGeom>
        </p:spPr>
        <p:txBody>
          <a:bodyPr/>
          <a:lstStyle/>
          <a:p>
            <a:pPr marL="900113" indent="-900113" eaLnBrk="0" hangingPunct="0">
              <a:spcBef>
                <a:spcPct val="20000"/>
              </a:spcBef>
              <a:buFont typeface="Arial" pitchFamily="34" charset="0"/>
              <a:buNone/>
              <a:defRPr/>
            </a:pPr>
            <a:r>
              <a:rPr lang="ms-MY" sz="2000" b="1" kern="0" dirty="0" smtClean="0">
                <a:latin typeface="Arial" pitchFamily="34" charset="0"/>
                <a:cs typeface="Arial" pitchFamily="34" charset="0"/>
              </a:rPr>
              <a:t>7.1	</a:t>
            </a:r>
            <a:r>
              <a:rPr lang="ms-MY" sz="2000" b="1" kern="0" dirty="0" smtClean="0">
                <a:solidFill>
                  <a:srgbClr val="A31435"/>
                </a:solidFill>
                <a:latin typeface="Arial" pitchFamily="34" charset="0"/>
                <a:cs typeface="Arial" pitchFamily="34" charset="0"/>
              </a:rPr>
              <a:t>Mekanisme Kajian Semula dan Pemantauan Program </a:t>
            </a:r>
          </a:p>
          <a:p>
            <a:pPr marL="900113" indent="-900113" eaLnBrk="0" hangingPunct="0">
              <a:spcBef>
                <a:spcPct val="20000"/>
              </a:spcBef>
              <a:buFont typeface="Arial" pitchFamily="34" charset="0"/>
              <a:buNone/>
              <a:defRPr/>
            </a:pPr>
            <a:r>
              <a:rPr lang="ms-MY" sz="2000" b="1" kern="0" dirty="0" smtClean="0">
                <a:latin typeface="Arial" pitchFamily="34" charset="0"/>
                <a:cs typeface="Arial" pitchFamily="34" charset="0"/>
              </a:rPr>
              <a:t>7.2</a:t>
            </a:r>
            <a:r>
              <a:rPr lang="ms-MY" sz="2000" b="1" kern="0" dirty="0" smtClean="0">
                <a:solidFill>
                  <a:srgbClr val="A31435"/>
                </a:solidFill>
                <a:latin typeface="Arial" pitchFamily="34" charset="0"/>
                <a:cs typeface="Arial" pitchFamily="34" charset="0"/>
              </a:rPr>
              <a:t>	Penglibatan Pemegang Taruh </a:t>
            </a:r>
            <a:endParaRPr lang="ms-MY" sz="2000" b="1" kern="0" dirty="0">
              <a:solidFill>
                <a:srgbClr val="A31435"/>
              </a:solidFill>
              <a:latin typeface="Arial" pitchFamily="34" charset="0"/>
              <a:cs typeface="Arial" pitchFamily="34" charset="0"/>
            </a:endParaRPr>
          </a:p>
        </p:txBody>
      </p:sp>
      <p:sp>
        <p:nvSpPr>
          <p:cNvPr id="7" name="Content Placeholder 2"/>
          <p:cNvSpPr txBox="1">
            <a:spLocks/>
          </p:cNvSpPr>
          <p:nvPr/>
        </p:nvSpPr>
        <p:spPr bwMode="auto">
          <a:xfrm>
            <a:off x="304800" y="3124200"/>
            <a:ext cx="8305800" cy="2057400"/>
          </a:xfrm>
          <a:prstGeom prst="rect">
            <a:avLst/>
          </a:prstGeom>
          <a:noFill/>
          <a:ln>
            <a:miter lim="800000"/>
            <a:headEnd/>
            <a:tailEnd/>
          </a:ln>
        </p:spPr>
        <p:txBody>
          <a:bodyPr/>
          <a:lstStyle/>
          <a:p>
            <a:pPr marL="363538" indent="-363538" eaLnBrk="0" hangingPunct="0">
              <a:spcBef>
                <a:spcPct val="20000"/>
              </a:spcBef>
              <a:defRPr/>
            </a:pPr>
            <a:r>
              <a:rPr lang="en-GB" sz="2000" b="1" kern="0" dirty="0">
                <a:latin typeface="Arial" pitchFamily="34" charset="0"/>
                <a:cs typeface="Arial" pitchFamily="34" charset="0"/>
              </a:rPr>
              <a:t>8.1	</a:t>
            </a:r>
            <a:r>
              <a:rPr lang="en-GB" sz="2000" b="1" kern="0" dirty="0" smtClean="0">
                <a:latin typeface="Arial" pitchFamily="34" charset="0"/>
                <a:cs typeface="Arial" pitchFamily="34" charset="0"/>
              </a:rPr>
              <a:t>       </a:t>
            </a:r>
            <a:r>
              <a:rPr lang="ms-MY" sz="2000" b="1" kern="0" dirty="0" smtClean="0">
                <a:solidFill>
                  <a:srgbClr val="A31435"/>
                </a:solidFill>
                <a:latin typeface="Arial" pitchFamily="34" charset="0"/>
                <a:cs typeface="Arial" pitchFamily="34" charset="0"/>
              </a:rPr>
              <a:t>Tadbir Urus </a:t>
            </a:r>
          </a:p>
          <a:p>
            <a:pPr marL="363538" indent="-363538" eaLnBrk="0" hangingPunct="0">
              <a:spcBef>
                <a:spcPct val="20000"/>
              </a:spcBef>
              <a:defRPr/>
            </a:pPr>
            <a:r>
              <a:rPr lang="en-GB" sz="2000" b="1" kern="0" dirty="0" smtClean="0">
                <a:latin typeface="Arial" pitchFamily="34" charset="0"/>
                <a:cs typeface="Arial" pitchFamily="34" charset="0"/>
              </a:rPr>
              <a:t>8.2 </a:t>
            </a:r>
            <a:r>
              <a:rPr lang="en-GB" sz="2000" b="1" kern="0" dirty="0">
                <a:latin typeface="Arial" pitchFamily="34" charset="0"/>
                <a:cs typeface="Arial" pitchFamily="34" charset="0"/>
              </a:rPr>
              <a:t>	</a:t>
            </a:r>
            <a:r>
              <a:rPr lang="ms-MY" sz="2000" b="1" kern="0" dirty="0" smtClean="0">
                <a:latin typeface="Arial" pitchFamily="34" charset="0"/>
                <a:cs typeface="Arial" pitchFamily="34" charset="0"/>
              </a:rPr>
              <a:t>Kepimpinan Akademik </a:t>
            </a:r>
          </a:p>
          <a:p>
            <a:pPr marL="363538" indent="-363538" eaLnBrk="0" hangingPunct="0">
              <a:spcBef>
                <a:spcPct val="20000"/>
              </a:spcBef>
              <a:defRPr/>
            </a:pPr>
            <a:r>
              <a:rPr lang="en-GB" sz="2000" b="1" kern="0" dirty="0" smtClean="0">
                <a:latin typeface="Arial" pitchFamily="34" charset="0"/>
                <a:cs typeface="Arial" pitchFamily="34" charset="0"/>
              </a:rPr>
              <a:t>8.3 </a:t>
            </a:r>
            <a:r>
              <a:rPr lang="en-GB" sz="2000" b="1" kern="0" dirty="0">
                <a:latin typeface="Arial" pitchFamily="34" charset="0"/>
                <a:cs typeface="Arial" pitchFamily="34" charset="0"/>
              </a:rPr>
              <a:t>	</a:t>
            </a:r>
            <a:r>
              <a:rPr lang="ms-MY" sz="2000" b="1" kern="0" dirty="0" smtClean="0">
                <a:latin typeface="Arial" pitchFamily="34" charset="0"/>
                <a:cs typeface="Arial" pitchFamily="34" charset="0"/>
              </a:rPr>
              <a:t>Pengurusan dan Pentadbiran Staf </a:t>
            </a:r>
          </a:p>
          <a:p>
            <a:pPr marL="363538" indent="-363538" eaLnBrk="0" hangingPunct="0">
              <a:spcBef>
                <a:spcPct val="20000"/>
              </a:spcBef>
              <a:defRPr/>
            </a:pPr>
            <a:r>
              <a:rPr lang="en-GB" sz="2000" b="1" kern="0" dirty="0" smtClean="0">
                <a:latin typeface="Arial" pitchFamily="34" charset="0"/>
                <a:cs typeface="Arial" pitchFamily="34" charset="0"/>
              </a:rPr>
              <a:t>8.4 </a:t>
            </a:r>
            <a:r>
              <a:rPr lang="en-GB" sz="2000" b="1" kern="0" dirty="0">
                <a:latin typeface="Arial" pitchFamily="34" charset="0"/>
                <a:cs typeface="Arial" pitchFamily="34" charset="0"/>
              </a:rPr>
              <a:t>	</a:t>
            </a:r>
            <a:r>
              <a:rPr lang="ms-MY" sz="2000" b="1" kern="0" dirty="0" smtClean="0">
                <a:latin typeface="Arial" pitchFamily="34" charset="0"/>
                <a:cs typeface="Arial" pitchFamily="34" charset="0"/>
              </a:rPr>
              <a:t>Rekod Akademik </a:t>
            </a:r>
          </a:p>
          <a:p>
            <a:pPr marL="363538" indent="-363538" eaLnBrk="0" hangingPunct="0">
              <a:spcBef>
                <a:spcPct val="20000"/>
              </a:spcBef>
              <a:defRPr/>
            </a:pPr>
            <a:r>
              <a:rPr lang="en-GB" sz="2000" b="1" kern="0" dirty="0" smtClean="0">
                <a:latin typeface="Arial" pitchFamily="34" charset="0"/>
                <a:cs typeface="Arial" pitchFamily="34" charset="0"/>
              </a:rPr>
              <a:t>8.5 </a:t>
            </a:r>
            <a:r>
              <a:rPr lang="en-GB" sz="2000" b="1" kern="0" dirty="0">
                <a:latin typeface="Arial" pitchFamily="34" charset="0"/>
                <a:cs typeface="Arial" pitchFamily="34" charset="0"/>
              </a:rPr>
              <a:t>	</a:t>
            </a:r>
            <a:r>
              <a:rPr lang="ms-MY" sz="2000" b="1" kern="0" dirty="0" smtClean="0">
                <a:latin typeface="Arial" pitchFamily="34" charset="0"/>
                <a:cs typeface="Arial" pitchFamily="34" charset="0"/>
              </a:rPr>
              <a:t>Interaksi dengan Sektor Luar</a:t>
            </a:r>
            <a:endParaRPr lang="ms-MY" sz="2000" b="1" kern="0" dirty="0">
              <a:latin typeface="Arial" pitchFamily="34" charset="0"/>
              <a:cs typeface="Arial" pitchFamily="34" charset="0"/>
            </a:endParaRPr>
          </a:p>
        </p:txBody>
      </p:sp>
      <p:sp>
        <p:nvSpPr>
          <p:cNvPr id="8" name="Rectangle 7"/>
          <p:cNvSpPr/>
          <p:nvPr/>
        </p:nvSpPr>
        <p:spPr>
          <a:xfrm>
            <a:off x="762000" y="5181600"/>
            <a:ext cx="8610600" cy="707886"/>
          </a:xfrm>
          <a:prstGeom prst="rect">
            <a:avLst/>
          </a:prstGeom>
        </p:spPr>
        <p:txBody>
          <a:bodyPr wrap="square">
            <a:spAutoFit/>
          </a:bodyPr>
          <a:lstStyle/>
          <a:p>
            <a:r>
              <a:rPr lang="en-US" sz="2000" b="1" dirty="0" smtClean="0">
                <a:solidFill>
                  <a:srgbClr val="0070C0"/>
                </a:solidFill>
                <a:latin typeface="Arial" pitchFamily="34" charset="0"/>
                <a:cs typeface="Arial" pitchFamily="34" charset="0"/>
              </a:rPr>
              <a:t>BIDANG 9: PENAMBAHBAIKAN KUALITI PROGRAM SECARA BERTERUSAN </a:t>
            </a:r>
          </a:p>
        </p:txBody>
      </p:sp>
      <p:sp>
        <p:nvSpPr>
          <p:cNvPr id="9" name="Title 1"/>
          <p:cNvSpPr txBox="1">
            <a:spLocks/>
          </p:cNvSpPr>
          <p:nvPr/>
        </p:nvSpPr>
        <p:spPr bwMode="auto">
          <a:xfrm>
            <a:off x="304800" y="5638800"/>
            <a:ext cx="6705600" cy="533400"/>
          </a:xfrm>
          <a:prstGeom prst="rect">
            <a:avLst/>
          </a:prstGeom>
          <a:noFill/>
          <a:ln>
            <a:miter lim="800000"/>
            <a:headEnd/>
            <a:tailEnd/>
          </a:ln>
        </p:spPr>
        <p:txBody>
          <a:bodyPr/>
          <a:lstStyle/>
          <a:p>
            <a:pPr eaLnBrk="0" hangingPunct="0">
              <a:defRPr/>
            </a:pPr>
            <a:r>
              <a:rPr lang="en-US" sz="2000" b="1" kern="0" dirty="0">
                <a:latin typeface="Arial" pitchFamily="34" charset="0"/>
                <a:ea typeface="+mj-ea"/>
                <a:cs typeface="Arial" pitchFamily="34" charset="0"/>
              </a:rPr>
              <a:t>9.1	</a:t>
            </a:r>
            <a:r>
              <a:rPr lang="ms-MY" sz="2000" b="1" kern="0" dirty="0" smtClean="0">
                <a:solidFill>
                  <a:srgbClr val="A31435"/>
                </a:solidFill>
                <a:latin typeface="Arial" pitchFamily="34" charset="0"/>
                <a:ea typeface="+mj-ea"/>
                <a:cs typeface="Arial" pitchFamily="34" charset="0"/>
              </a:rPr>
              <a:t>Penambahbaikan Kualiti</a:t>
            </a:r>
            <a:r>
              <a:rPr lang="ms-MY" sz="2000" b="1" u="sng" kern="0" dirty="0" smtClean="0">
                <a:latin typeface="Arial" pitchFamily="34" charset="0"/>
                <a:ea typeface="+mj-ea"/>
                <a:cs typeface="Arial" pitchFamily="34" charset="0"/>
              </a:rPr>
              <a:t> </a:t>
            </a:r>
            <a:r>
              <a:rPr lang="en-US" sz="3200" b="1" kern="0" dirty="0">
                <a:latin typeface="Arial" pitchFamily="34" charset="0"/>
                <a:ea typeface="+mj-ea"/>
                <a:cs typeface="Arial" pitchFamily="34" charset="0"/>
              </a:rPr>
              <a:t>	</a:t>
            </a:r>
            <a:endParaRPr lang="en-MY" sz="3200" b="1" kern="0" dirty="0">
              <a:latin typeface="Arial" pitchFamily="34" charset="0"/>
              <a:ea typeface="+mj-ea"/>
              <a:cs typeface="Arial" pitchFamily="34" charset="0"/>
            </a:endParaRPr>
          </a:p>
        </p:txBody>
      </p:sp>
      <p:sp>
        <p:nvSpPr>
          <p:cNvPr id="19" name="Title 1"/>
          <p:cNvSpPr>
            <a:spLocks noGrp="1"/>
          </p:cNvSpPr>
          <p:nvPr>
            <p:ph type="title"/>
          </p:nvPr>
        </p:nvSpPr>
        <p:spPr>
          <a:xfrm>
            <a:off x="304800" y="76200"/>
            <a:ext cx="8458200" cy="715962"/>
          </a:xfrm>
        </p:spPr>
        <p:txBody>
          <a:bodyPr>
            <a:noAutofit/>
          </a:bodyPr>
          <a:lstStyle/>
          <a:p>
            <a:pPr algn="l"/>
            <a:r>
              <a:rPr lang="en-US" sz="3600" b="1" dirty="0" smtClean="0">
                <a:solidFill>
                  <a:srgbClr val="A31435"/>
                </a:solidFill>
                <a:latin typeface="Arial" pitchFamily="34" charset="0"/>
                <a:cs typeface="Arial" pitchFamily="34" charset="0"/>
              </a:rPr>
              <a:t>BAHAGIAN B</a:t>
            </a:r>
            <a:endParaRPr lang="en-US" sz="3600" dirty="0">
              <a:solidFill>
                <a:srgbClr val="A31435"/>
              </a:solidFill>
              <a:latin typeface="Arial" pitchFamily="34" charset="0"/>
              <a:cs typeface="Arial" pitchFamily="34" charset="0"/>
            </a:endParaRPr>
          </a:p>
        </p:txBody>
      </p:sp>
      <p:sp>
        <p:nvSpPr>
          <p:cNvPr id="20" name="Rectangle 19"/>
          <p:cNvSpPr/>
          <p:nvPr/>
        </p:nvSpPr>
        <p:spPr>
          <a:xfrm>
            <a:off x="228600" y="609600"/>
            <a:ext cx="8686800" cy="739914"/>
          </a:xfrm>
          <a:prstGeom prst="rect">
            <a:avLst/>
          </a:prstGeom>
          <a:solidFill>
            <a:srgbClr val="A31435"/>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21" name="TextBox 20"/>
          <p:cNvSpPr txBox="1"/>
          <p:nvPr/>
        </p:nvSpPr>
        <p:spPr>
          <a:xfrm>
            <a:off x="304800" y="457200"/>
            <a:ext cx="8686800" cy="584775"/>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MAKLUMAT 9 </a:t>
            </a:r>
            <a:r>
              <a:rPr lang="en-US" sz="3200" dirty="0" smtClean="0">
                <a:solidFill>
                  <a:schemeClr val="bg1"/>
                </a:solidFill>
                <a:latin typeface="Arial" pitchFamily="34" charset="0"/>
                <a:cs typeface="Arial" pitchFamily="34" charset="0"/>
              </a:rPr>
              <a:t>BIDANG PENILAIAN JAMINAN</a:t>
            </a:r>
            <a:endParaRPr lang="en-MY" sz="3200" dirty="0">
              <a:solidFill>
                <a:schemeClr val="bg1"/>
              </a:solidFill>
              <a:latin typeface="Arial" pitchFamily="34" charset="0"/>
              <a:cs typeface="Arial" pitchFamily="34" charset="0"/>
            </a:endParaRPr>
          </a:p>
        </p:txBody>
      </p:sp>
      <p:sp>
        <p:nvSpPr>
          <p:cNvPr id="22" name="TextBox 21"/>
          <p:cNvSpPr txBox="1"/>
          <p:nvPr/>
        </p:nvSpPr>
        <p:spPr>
          <a:xfrm>
            <a:off x="304800" y="762000"/>
            <a:ext cx="3429000" cy="584775"/>
          </a:xfrm>
          <a:prstGeom prst="rect">
            <a:avLst/>
          </a:prstGeom>
          <a:noFill/>
        </p:spPr>
        <p:txBody>
          <a:bodyPr wrap="square" rtlCol="0">
            <a:spAutoFit/>
          </a:bodyPr>
          <a:lstStyle/>
          <a:p>
            <a:r>
              <a:rPr lang="en-US" sz="3200" dirty="0" smtClean="0">
                <a:solidFill>
                  <a:schemeClr val="bg1"/>
                </a:solidFill>
                <a:latin typeface="Arial" pitchFamily="34" charset="0"/>
                <a:cs typeface="Arial" pitchFamily="34" charset="0"/>
              </a:rPr>
              <a:t>KUALITI</a:t>
            </a:r>
            <a:endParaRPr lang="en-MY" sz="3200" dirty="0">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Title 1"/>
          <p:cNvSpPr>
            <a:spLocks noGrp="1"/>
          </p:cNvSpPr>
          <p:nvPr>
            <p:ph type="title"/>
          </p:nvPr>
        </p:nvSpPr>
        <p:spPr>
          <a:xfrm>
            <a:off x="381000" y="152400"/>
            <a:ext cx="8229600" cy="715962"/>
          </a:xfrm>
        </p:spPr>
        <p:txBody>
          <a:bodyPr>
            <a:noAutofit/>
          </a:bodyPr>
          <a:lstStyle/>
          <a:p>
            <a:pPr algn="l"/>
            <a:r>
              <a:rPr lang="en-US" sz="3600" b="1" dirty="0" smtClean="0">
                <a:solidFill>
                  <a:srgbClr val="A31435"/>
                </a:solidFill>
                <a:latin typeface="Arial" pitchFamily="34" charset="0"/>
                <a:cs typeface="Arial" pitchFamily="34" charset="0"/>
              </a:rPr>
              <a:t>BAHAGIAN C</a:t>
            </a:r>
            <a:endParaRPr lang="en-US" sz="3600" dirty="0">
              <a:solidFill>
                <a:srgbClr val="A31435"/>
              </a:solidFill>
              <a:latin typeface="Arial" pitchFamily="34" charset="0"/>
              <a:cs typeface="Arial" pitchFamily="34" charset="0"/>
            </a:endParaRPr>
          </a:p>
        </p:txBody>
      </p:sp>
      <p:sp>
        <p:nvSpPr>
          <p:cNvPr id="5" name="Content Placeholder 2"/>
          <p:cNvSpPr txBox="1">
            <a:spLocks noGrp="1"/>
          </p:cNvSpPr>
          <p:nvPr>
            <p:ph idx="1"/>
          </p:nvPr>
        </p:nvSpPr>
        <p:spPr>
          <a:xfrm>
            <a:off x="609600" y="1413869"/>
            <a:ext cx="8229600" cy="4377331"/>
          </a:xfrm>
          <a:prstGeom prst="rect">
            <a:avLst/>
          </a:prstGeom>
        </p:spPr>
        <p:txBody>
          <a:bodyPr>
            <a:normAutofit/>
          </a:bodyPr>
          <a:lstStyle/>
          <a:p>
            <a:pPr marL="0" indent="0" eaLnBrk="0" hangingPunct="0">
              <a:buNone/>
              <a:defRPr/>
            </a:pPr>
            <a:r>
              <a:rPr lang="ms-MY" sz="2800" b="1" kern="0" dirty="0" smtClean="0">
                <a:solidFill>
                  <a:srgbClr val="A31435"/>
                </a:solidFill>
                <a:latin typeface="Arial" pitchFamily="34" charset="0"/>
                <a:cs typeface="Arial" pitchFamily="34" charset="0"/>
              </a:rPr>
              <a:t>Perkara yang dirincikan dalam Bahagian C</a:t>
            </a:r>
            <a:r>
              <a:rPr lang="ms-MY" sz="2800" b="1" kern="0" dirty="0">
                <a:solidFill>
                  <a:srgbClr val="A31435"/>
                </a:solidFill>
                <a:latin typeface="Arial" pitchFamily="34" charset="0"/>
                <a:cs typeface="Arial" pitchFamily="34" charset="0"/>
              </a:rPr>
              <a:t> </a:t>
            </a:r>
            <a:r>
              <a:rPr lang="ms-MY" sz="2800" b="1" kern="0" dirty="0" smtClean="0">
                <a:solidFill>
                  <a:srgbClr val="A31435"/>
                </a:solidFill>
                <a:latin typeface="Arial" pitchFamily="34" charset="0"/>
                <a:cs typeface="Arial" pitchFamily="34" charset="0"/>
              </a:rPr>
              <a:t>adalah seperti berikut: </a:t>
            </a:r>
          </a:p>
          <a:p>
            <a:pPr marL="342900" indent="-342900" eaLnBrk="0" hangingPunct="0">
              <a:spcBef>
                <a:spcPct val="20000"/>
              </a:spcBef>
              <a:buFont typeface="Wingdings" pitchFamily="2" charset="2"/>
              <a:buChar char="Ø"/>
              <a:defRPr/>
            </a:pPr>
            <a:r>
              <a:rPr lang="ms-MY" sz="2800" b="1" kern="0" dirty="0" smtClean="0">
                <a:latin typeface="Arial" pitchFamily="34" charset="0"/>
                <a:cs typeface="Arial" pitchFamily="34" charset="0"/>
              </a:rPr>
              <a:t>Kekuatan UPM dalam Mencapai Matlamat </a:t>
            </a:r>
          </a:p>
          <a:p>
            <a:pPr marL="342900" indent="-342900" eaLnBrk="0" hangingPunct="0">
              <a:spcBef>
                <a:spcPct val="20000"/>
              </a:spcBef>
              <a:buFont typeface="Wingdings" pitchFamily="2" charset="2"/>
              <a:buChar char="Ø"/>
              <a:defRPr/>
            </a:pPr>
            <a:r>
              <a:rPr lang="ms-MY" sz="2800" b="1" kern="0" dirty="0" smtClean="0">
                <a:latin typeface="Arial" pitchFamily="34" charset="0"/>
                <a:cs typeface="Arial" pitchFamily="34" charset="0"/>
              </a:rPr>
              <a:t>Perkara Yang Perlu Diberi Perhatian dan Langkah Untuk Mengatasi </a:t>
            </a:r>
          </a:p>
          <a:p>
            <a:pPr marL="342900" indent="-342900" eaLnBrk="0" hangingPunct="0">
              <a:spcBef>
                <a:spcPct val="20000"/>
              </a:spcBef>
              <a:buFont typeface="Wingdings" pitchFamily="2" charset="2"/>
              <a:buChar char="Ø"/>
              <a:defRPr/>
            </a:pPr>
            <a:r>
              <a:rPr lang="ms-MY" sz="2800" b="1" kern="0" dirty="0" smtClean="0">
                <a:latin typeface="Arial" pitchFamily="34" charset="0"/>
                <a:cs typeface="Arial" pitchFamily="34" charset="0"/>
              </a:rPr>
              <a:t>Strategi Untuk Mengekalkan dan Meningkatkan Kekuatan</a:t>
            </a:r>
          </a:p>
          <a:p>
            <a:pPr marL="342900" indent="-342900" eaLnBrk="0" hangingPunct="0">
              <a:spcBef>
                <a:spcPct val="20000"/>
              </a:spcBef>
              <a:buNone/>
              <a:defRPr/>
            </a:pPr>
            <a:endParaRPr lang="ms-MY" sz="2800" b="1" kern="0" dirty="0" smtClean="0">
              <a:latin typeface="Arial" pitchFamily="34" charset="0"/>
              <a:cs typeface="Arial" pitchFamily="34" charset="0"/>
            </a:endParaRPr>
          </a:p>
          <a:p>
            <a:pPr marL="342900" indent="-342900" eaLnBrk="0" hangingPunct="0">
              <a:spcBef>
                <a:spcPct val="20000"/>
              </a:spcBef>
              <a:buNone/>
              <a:defRPr/>
            </a:pPr>
            <a:r>
              <a:rPr lang="ms-MY" sz="2800" b="1" kern="0" dirty="0" smtClean="0">
                <a:latin typeface="Arial" pitchFamily="34" charset="0"/>
                <a:cs typeface="Arial" pitchFamily="34" charset="0"/>
              </a:rPr>
              <a:t>(merangkumi 9 bidang penilaian SRP) </a:t>
            </a:r>
            <a:endParaRPr lang="ms-MY" sz="2800" b="1" kern="0" dirty="0">
              <a:latin typeface="Arial" pitchFamily="34" charset="0"/>
              <a:cs typeface="Arial" pitchFamily="34" charset="0"/>
            </a:endParaRPr>
          </a:p>
        </p:txBody>
      </p:sp>
      <p:sp>
        <p:nvSpPr>
          <p:cNvPr id="6" name="Rectangle 5"/>
          <p:cNvSpPr/>
          <p:nvPr/>
        </p:nvSpPr>
        <p:spPr>
          <a:xfrm>
            <a:off x="228600" y="685800"/>
            <a:ext cx="8610600" cy="457200"/>
          </a:xfrm>
          <a:prstGeom prst="rect">
            <a:avLst/>
          </a:prstGeom>
          <a:solidFill>
            <a:srgbClr val="A31435"/>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7" name="TextBox 6"/>
          <p:cNvSpPr txBox="1"/>
          <p:nvPr/>
        </p:nvSpPr>
        <p:spPr>
          <a:xfrm>
            <a:off x="381000" y="558225"/>
            <a:ext cx="5486400" cy="584775"/>
          </a:xfrm>
          <a:prstGeom prst="rect">
            <a:avLst/>
          </a:prstGeom>
          <a:noFill/>
        </p:spPr>
        <p:txBody>
          <a:bodyPr wrap="square" rtlCol="0">
            <a:spAutoFit/>
          </a:bodyPr>
          <a:lstStyle/>
          <a:p>
            <a:r>
              <a:rPr lang="en-US" sz="3200" dirty="0">
                <a:solidFill>
                  <a:schemeClr val="bg1"/>
                </a:solidFill>
                <a:latin typeface="Arial" pitchFamily="34" charset="0"/>
                <a:cs typeface="Arial" pitchFamily="34" charset="0"/>
              </a:rPr>
              <a:t>PENILAIAN KENDIRI</a:t>
            </a:r>
            <a:endParaRPr lang="en-MY"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Title 1"/>
          <p:cNvSpPr>
            <a:spLocks noGrp="1"/>
          </p:cNvSpPr>
          <p:nvPr>
            <p:ph type="title"/>
          </p:nvPr>
        </p:nvSpPr>
        <p:spPr>
          <a:xfrm>
            <a:off x="228600" y="503238"/>
            <a:ext cx="8534400" cy="487362"/>
          </a:xfrm>
        </p:spPr>
        <p:txBody>
          <a:bodyPr>
            <a:noAutofit/>
          </a:bodyPr>
          <a:lstStyle/>
          <a:p>
            <a:r>
              <a:rPr lang="en-US" sz="2800" b="1" dirty="0" smtClean="0">
                <a:solidFill>
                  <a:schemeClr val="bg1">
                    <a:lumMod val="50000"/>
                  </a:schemeClr>
                </a:solidFill>
                <a:latin typeface="Arial" pitchFamily="34" charset="0"/>
                <a:cs typeface="Arial" pitchFamily="34" charset="0"/>
              </a:rPr>
              <a:t>PENAMBAHBAIKAN DALAM 9 BIDANG SRP 2015 </a:t>
            </a:r>
            <a:r>
              <a:rPr lang="ms-MY" sz="2800" b="1" dirty="0" smtClean="0">
                <a:solidFill>
                  <a:schemeClr val="bg1">
                    <a:lumMod val="50000"/>
                  </a:schemeClr>
                </a:solidFill>
                <a:latin typeface="Arial" pitchFamily="34" charset="0"/>
                <a:cs typeface="Arial" pitchFamily="34" charset="0"/>
              </a:rPr>
              <a:t/>
            </a:r>
            <a:br>
              <a:rPr lang="ms-MY" sz="2800" b="1" dirty="0" smtClean="0">
                <a:solidFill>
                  <a:schemeClr val="bg1">
                    <a:lumMod val="50000"/>
                  </a:schemeClr>
                </a:solidFill>
                <a:latin typeface="Arial" pitchFamily="34" charset="0"/>
                <a:cs typeface="Arial" pitchFamily="34" charset="0"/>
              </a:rPr>
            </a:br>
            <a:endParaRPr lang="en-US" sz="2800" dirty="0">
              <a:latin typeface="Arial" pitchFamily="34" charset="0"/>
              <a:cs typeface="Arial" pitchFamily="34" charset="0"/>
            </a:endParaRPr>
          </a:p>
        </p:txBody>
      </p:sp>
      <p:sp>
        <p:nvSpPr>
          <p:cNvPr id="5" name="Title 1"/>
          <p:cNvSpPr txBox="1">
            <a:spLocks/>
          </p:cNvSpPr>
          <p:nvPr/>
        </p:nvSpPr>
        <p:spPr bwMode="auto">
          <a:xfrm>
            <a:off x="381000" y="914400"/>
            <a:ext cx="8534400" cy="84166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smtClean="0">
              <a:latin typeface="Arial" pitchFamily="34" charset="0"/>
              <a:cs typeface="Arial" pitchFamily="34" charset="0"/>
            </a:endParaRPr>
          </a:p>
          <a:p>
            <a:pPr>
              <a:lnSpc>
                <a:spcPct val="70000"/>
              </a:lnSpc>
            </a:pPr>
            <a:r>
              <a:rPr lang="ms-MY" sz="2800" b="1" dirty="0" smtClean="0">
                <a:latin typeface="Arial" pitchFamily="34" charset="0"/>
                <a:cs typeface="Arial" pitchFamily="34" charset="0"/>
              </a:rPr>
              <a:t>Penambahbaikan dokumen SRP berdasarkan </a:t>
            </a:r>
            <a:r>
              <a:rPr lang="ms-MY" sz="4800" dirty="0" smtClean="0">
                <a:solidFill>
                  <a:schemeClr val="tx1">
                    <a:lumMod val="50000"/>
                    <a:lumOff val="50000"/>
                  </a:schemeClr>
                </a:solidFill>
                <a:latin typeface="Arial" pitchFamily="34" charset="0"/>
                <a:cs typeface="Arial" pitchFamily="34" charset="0"/>
              </a:rPr>
              <a:t>9</a:t>
            </a:r>
            <a:r>
              <a:rPr lang="ms-MY" sz="2800" b="1" dirty="0" smtClean="0">
                <a:latin typeface="Arial" pitchFamily="34" charset="0"/>
                <a:cs typeface="Arial" pitchFamily="34" charset="0"/>
              </a:rPr>
              <a:t> bidang penilaian jaminan kualiti</a:t>
            </a:r>
            <a:r>
              <a:rPr lang="en-US" sz="2800" b="1" dirty="0" smtClean="0">
                <a:latin typeface="Arial" pitchFamily="34" charset="0"/>
                <a:cs typeface="Arial" pitchFamily="34" charset="0"/>
              </a:rPr>
              <a:t>: </a:t>
            </a:r>
          </a:p>
          <a:p>
            <a:pPr fontAlgn="auto">
              <a:spcAft>
                <a:spcPts val="0"/>
              </a:spcAft>
              <a:defRPr/>
            </a:pPr>
            <a:endParaRPr lang="en-US" sz="1800" b="1" dirty="0">
              <a:solidFill>
                <a:schemeClr val="bg1">
                  <a:lumMod val="50000"/>
                </a:schemeClr>
              </a:solidFill>
              <a:latin typeface="Arial" pitchFamily="34" charset="0"/>
              <a:cs typeface="Arial" pitchFamily="34" charset="0"/>
            </a:endParaRPr>
          </a:p>
          <a:p>
            <a:pPr fontAlgn="auto">
              <a:spcAft>
                <a:spcPts val="0"/>
              </a:spcAft>
              <a:defRPr/>
            </a:pPr>
            <a:r>
              <a:rPr lang="en-US" sz="1800" b="1" dirty="0" smtClean="0">
                <a:solidFill>
                  <a:schemeClr val="bg1">
                    <a:lumMod val="50000"/>
                  </a:schemeClr>
                </a:solidFill>
                <a:latin typeface="Arial" pitchFamily="34" charset="0"/>
                <a:cs typeface="Arial" pitchFamily="34" charset="0"/>
              </a:rPr>
              <a:t> </a:t>
            </a:r>
            <a:endParaRPr lang="ms-MY" sz="1800" b="1" dirty="0">
              <a:solidFill>
                <a:schemeClr val="bg1">
                  <a:lumMod val="50000"/>
                </a:schemeClr>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3342192"/>
              </p:ext>
            </p:extLst>
          </p:nvPr>
        </p:nvGraphicFramePr>
        <p:xfrm>
          <a:off x="152400" y="3200400"/>
          <a:ext cx="8763000" cy="3044121"/>
        </p:xfrm>
        <a:graphic>
          <a:graphicData uri="http://schemas.openxmlformats.org/drawingml/2006/table">
            <a:tbl>
              <a:tblPr>
                <a:tableStyleId>{18603FDC-E32A-4AB5-989C-0864C3EAD2B8}</a:tableStyleId>
              </a:tblPr>
              <a:tblGrid>
                <a:gridCol w="1371599"/>
                <a:gridCol w="2062549"/>
                <a:gridCol w="5328852"/>
              </a:tblGrid>
              <a:tr h="417022">
                <a:tc gridSpan="2">
                  <a:txBody>
                    <a:bodyPr/>
                    <a:lstStyle/>
                    <a:p>
                      <a:pPr marL="0" marR="0" algn="ctr">
                        <a:lnSpc>
                          <a:spcPct val="115000"/>
                        </a:lnSpc>
                        <a:spcBef>
                          <a:spcPts val="0"/>
                        </a:spcBef>
                        <a:spcAft>
                          <a:spcPts val="1000"/>
                        </a:spcAft>
                      </a:pPr>
                      <a:r>
                        <a:rPr lang="ms-MY" sz="1800" b="1" dirty="0">
                          <a:solidFill>
                            <a:schemeClr val="tx1"/>
                          </a:solidFill>
                        </a:rPr>
                        <a:t>Bidang </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pPr marL="0" marR="0" algn="ctr">
                        <a:lnSpc>
                          <a:spcPct val="115000"/>
                        </a:lnSpc>
                        <a:spcBef>
                          <a:spcPts val="0"/>
                        </a:spcBef>
                        <a:spcAft>
                          <a:spcPts val="1000"/>
                        </a:spcAft>
                      </a:pPr>
                      <a:r>
                        <a:rPr lang="ms-MY" sz="1800" b="1" dirty="0">
                          <a:solidFill>
                            <a:schemeClr val="tx1"/>
                          </a:solidFill>
                        </a:rPr>
                        <a:t>Penambahbaikan</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1411778">
                <a:tc>
                  <a:txBody>
                    <a:bodyPr/>
                    <a:lstStyle/>
                    <a:p>
                      <a:pPr marL="0" marR="0" algn="just">
                        <a:lnSpc>
                          <a:spcPct val="115000"/>
                        </a:lnSpc>
                        <a:spcBef>
                          <a:spcPts val="0"/>
                        </a:spcBef>
                        <a:spcAft>
                          <a:spcPts val="1000"/>
                        </a:spcAft>
                      </a:pPr>
                      <a:r>
                        <a:rPr lang="ms-MY" sz="1800" b="1" dirty="0">
                          <a:solidFill>
                            <a:schemeClr val="tx1"/>
                          </a:solidFill>
                        </a:rPr>
                        <a:t>Bidang 1</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1800" b="1" noProof="0" dirty="0" smtClean="0">
                          <a:solidFill>
                            <a:schemeClr val="tx1"/>
                          </a:solidFill>
                        </a:rPr>
                        <a:t>Visi, Misi, Matlamat Pendidikan Dan Hasil Pembelajaran </a:t>
                      </a:r>
                      <a:endParaRPr lang="ms-MY" sz="1800" b="1" noProof="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1800" b="1" dirty="0">
                          <a:solidFill>
                            <a:schemeClr val="tx1"/>
                          </a:solidFill>
                        </a:rPr>
                        <a:t>Mengemaskini maklumat mengikut maklumat terkini dan </a:t>
                      </a:r>
                      <a:r>
                        <a:rPr lang="ms-MY" sz="1800" b="1" u="none" dirty="0">
                          <a:solidFill>
                            <a:srgbClr val="A31435"/>
                          </a:solidFill>
                        </a:rPr>
                        <a:t>memasukkan status autonomi yang membolehkan LPU bebas membuat keputusan berkesan</a:t>
                      </a:r>
                      <a:r>
                        <a:rPr lang="ms-MY" sz="1800" b="1" dirty="0">
                          <a:solidFill>
                            <a:srgbClr val="A31435"/>
                          </a:solidFill>
                        </a:rPr>
                        <a:t> </a:t>
                      </a:r>
                      <a:r>
                        <a:rPr lang="ms-MY" sz="1800" b="1" dirty="0">
                          <a:solidFill>
                            <a:schemeClr val="tx1"/>
                          </a:solidFill>
                        </a:rPr>
                        <a:t>demi mencapai agenda kecemerlangan. </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5321">
                <a:tc>
                  <a:txBody>
                    <a:bodyPr/>
                    <a:lstStyle/>
                    <a:p>
                      <a:pPr marL="0" marR="0" algn="just">
                        <a:lnSpc>
                          <a:spcPct val="115000"/>
                        </a:lnSpc>
                        <a:spcBef>
                          <a:spcPts val="0"/>
                        </a:spcBef>
                        <a:spcAft>
                          <a:spcPts val="1000"/>
                        </a:spcAft>
                      </a:pPr>
                      <a:r>
                        <a:rPr lang="ms-MY" sz="1800" b="1" dirty="0">
                          <a:solidFill>
                            <a:schemeClr val="tx1"/>
                          </a:solidFill>
                        </a:rPr>
                        <a:t>Bidang 2</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1800" b="1" noProof="0" dirty="0" smtClean="0">
                          <a:solidFill>
                            <a:schemeClr val="tx1"/>
                          </a:solidFill>
                        </a:rPr>
                        <a:t>Reka Bentuk Kurikulum Dan Penyampaian </a:t>
                      </a:r>
                      <a:endParaRPr lang="ms-MY" sz="1800" b="1" noProof="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1800" b="1" dirty="0">
                          <a:solidFill>
                            <a:schemeClr val="tx1"/>
                          </a:solidFill>
                        </a:rPr>
                        <a:t>Tiada perubahan secara keseluruhan kecuali bagi beberapa program yang dikemaskini mengikut keperluan semakan semula.</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itle 1"/>
          <p:cNvSpPr txBox="1">
            <a:spLocks/>
          </p:cNvSpPr>
          <p:nvPr/>
        </p:nvSpPr>
        <p:spPr bwMode="auto">
          <a:xfrm>
            <a:off x="304800" y="1981200"/>
            <a:ext cx="8610600" cy="12192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smtClean="0">
              <a:latin typeface="Arial" pitchFamily="34" charset="0"/>
              <a:cs typeface="Arial" pitchFamily="34" charset="0"/>
            </a:endParaRPr>
          </a:p>
          <a:p>
            <a:pPr>
              <a:lnSpc>
                <a:spcPct val="70000"/>
              </a:lnSpc>
              <a:buFont typeface="Wingdings" pitchFamily="2" charset="2"/>
              <a:buChar char="Ø"/>
            </a:pPr>
            <a:r>
              <a:rPr lang="en-US" sz="2400" b="1" dirty="0" smtClean="0">
                <a:solidFill>
                  <a:srgbClr val="A31435"/>
                </a:solidFill>
                <a:latin typeface="Arial" pitchFamily="34" charset="0"/>
                <a:cs typeface="Arial" pitchFamily="34" charset="0"/>
              </a:rPr>
              <a:t>SRP 2009- </a:t>
            </a:r>
            <a:r>
              <a:rPr lang="en-US" sz="2400" b="1" dirty="0" err="1" smtClean="0">
                <a:latin typeface="Arial" pitchFamily="34" charset="0"/>
                <a:cs typeface="Arial" pitchFamily="34" charset="0"/>
              </a:rPr>
              <a:t>menekankan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kepada</a:t>
            </a:r>
            <a:r>
              <a:rPr lang="en-US" sz="2400" b="1" dirty="0" smtClean="0">
                <a:solidFill>
                  <a:srgbClr val="A31435"/>
                </a:solidFill>
                <a:latin typeface="Arial" pitchFamily="34" charset="0"/>
                <a:cs typeface="Arial" pitchFamily="34" charset="0"/>
              </a:rPr>
              <a:t> PROSES</a:t>
            </a:r>
          </a:p>
          <a:p>
            <a:pPr>
              <a:lnSpc>
                <a:spcPct val="70000"/>
              </a:lnSpc>
            </a:pPr>
            <a:endParaRPr lang="en-US" sz="2400" b="1" dirty="0" smtClean="0">
              <a:solidFill>
                <a:srgbClr val="A31435"/>
              </a:solidFill>
              <a:latin typeface="Arial" pitchFamily="34" charset="0"/>
              <a:cs typeface="Arial" pitchFamily="34" charset="0"/>
            </a:endParaRPr>
          </a:p>
          <a:p>
            <a:pPr>
              <a:lnSpc>
                <a:spcPct val="70000"/>
              </a:lnSpc>
              <a:buFont typeface="Wingdings" pitchFamily="2" charset="2"/>
              <a:buChar char="Ø"/>
            </a:pPr>
            <a:r>
              <a:rPr lang="en-US" sz="2400" b="1" dirty="0" smtClean="0">
                <a:solidFill>
                  <a:srgbClr val="A31435"/>
                </a:solidFill>
                <a:latin typeface="Arial" pitchFamily="34" charset="0"/>
                <a:cs typeface="Arial" pitchFamily="34" charset="0"/>
              </a:rPr>
              <a:t>SRP 2015- </a:t>
            </a:r>
            <a:r>
              <a:rPr lang="en-US" sz="2400" b="1" dirty="0" err="1" smtClean="0">
                <a:latin typeface="Arial" pitchFamily="34" charset="0"/>
                <a:cs typeface="Arial" pitchFamily="34" charset="0"/>
              </a:rPr>
              <a:t>menekankan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kepada</a:t>
            </a:r>
            <a:r>
              <a:rPr lang="en-US" sz="2400" b="1" dirty="0" smtClean="0">
                <a:latin typeface="Arial" pitchFamily="34" charset="0"/>
                <a:cs typeface="Arial" pitchFamily="34" charset="0"/>
              </a:rPr>
              <a:t> </a:t>
            </a:r>
            <a:r>
              <a:rPr lang="en-US" sz="2400" b="1" dirty="0" smtClean="0">
                <a:solidFill>
                  <a:srgbClr val="A31435"/>
                </a:solidFill>
                <a:latin typeface="Arial" pitchFamily="34" charset="0"/>
                <a:cs typeface="Arial" pitchFamily="34" charset="0"/>
              </a:rPr>
              <a:t>PELAKSANAAN &amp; CQI</a:t>
            </a:r>
          </a:p>
          <a:p>
            <a:pPr fontAlgn="auto">
              <a:spcAft>
                <a:spcPts val="0"/>
              </a:spcAft>
              <a:defRPr/>
            </a:pPr>
            <a:endParaRPr lang="en-US" sz="1800" b="1" dirty="0">
              <a:solidFill>
                <a:schemeClr val="bg1">
                  <a:lumMod val="50000"/>
                </a:schemeClr>
              </a:solidFill>
              <a:latin typeface="Arial" pitchFamily="34" charset="0"/>
              <a:cs typeface="Arial" pitchFamily="34" charset="0"/>
            </a:endParaRPr>
          </a:p>
          <a:p>
            <a:pPr fontAlgn="auto">
              <a:spcAft>
                <a:spcPts val="0"/>
              </a:spcAft>
              <a:defRPr/>
            </a:pPr>
            <a:r>
              <a:rPr lang="en-US" sz="1800" b="1" dirty="0" smtClean="0">
                <a:solidFill>
                  <a:schemeClr val="bg1">
                    <a:lumMod val="50000"/>
                  </a:schemeClr>
                </a:solidFill>
                <a:latin typeface="Arial" pitchFamily="34" charset="0"/>
                <a:cs typeface="Arial" pitchFamily="34" charset="0"/>
              </a:rPr>
              <a:t> </a:t>
            </a:r>
            <a:endParaRPr lang="ms-MY" sz="1800" b="1" dirty="0">
              <a:solidFill>
                <a:schemeClr val="bg1">
                  <a:lumMod val="50000"/>
                </a:schemeClr>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Title 1"/>
          <p:cNvSpPr>
            <a:spLocks noGrp="1"/>
          </p:cNvSpPr>
          <p:nvPr>
            <p:ph type="title"/>
          </p:nvPr>
        </p:nvSpPr>
        <p:spPr>
          <a:xfrm>
            <a:off x="152400" y="381000"/>
            <a:ext cx="8610600" cy="715962"/>
          </a:xfrm>
        </p:spPr>
        <p:txBody>
          <a:bodyPr>
            <a:noAutofit/>
          </a:bodyPr>
          <a:lstStyle/>
          <a:p>
            <a:r>
              <a:rPr lang="en-US" sz="2800" b="1" dirty="0" smtClean="0">
                <a:solidFill>
                  <a:schemeClr val="bg1">
                    <a:lumMod val="50000"/>
                  </a:schemeClr>
                </a:solidFill>
                <a:latin typeface="Arial" pitchFamily="34" charset="0"/>
                <a:cs typeface="Arial" pitchFamily="34" charset="0"/>
              </a:rPr>
              <a:t>PENAMBAHBAIKAN DALAM 9 BIDANG SRP 2015 </a:t>
            </a:r>
            <a:r>
              <a:rPr lang="ms-MY" sz="2800" b="1" dirty="0" smtClean="0">
                <a:solidFill>
                  <a:schemeClr val="bg1">
                    <a:lumMod val="50000"/>
                  </a:schemeClr>
                </a:solidFill>
                <a:latin typeface="Arial" pitchFamily="34" charset="0"/>
                <a:cs typeface="Arial" pitchFamily="34" charset="0"/>
              </a:rPr>
              <a:t/>
            </a:r>
            <a:br>
              <a:rPr lang="ms-MY" sz="2800" b="1" dirty="0" smtClean="0">
                <a:solidFill>
                  <a:schemeClr val="bg1">
                    <a:lumMod val="50000"/>
                  </a:schemeClr>
                </a:solidFill>
                <a:latin typeface="Arial" pitchFamily="34" charset="0"/>
                <a:cs typeface="Arial" pitchFamily="34" charset="0"/>
              </a:rPr>
            </a:br>
            <a:endParaRPr lang="en-US" sz="2800" dirty="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7252622"/>
              </p:ext>
            </p:extLst>
          </p:nvPr>
        </p:nvGraphicFramePr>
        <p:xfrm>
          <a:off x="152400" y="838200"/>
          <a:ext cx="8839200" cy="5500125"/>
        </p:xfrm>
        <a:graphic>
          <a:graphicData uri="http://schemas.openxmlformats.org/drawingml/2006/table">
            <a:tbl>
              <a:tblPr>
                <a:tableStyleId>{18603FDC-E32A-4AB5-989C-0864C3EAD2B8}</a:tableStyleId>
              </a:tblPr>
              <a:tblGrid>
                <a:gridCol w="1524000"/>
                <a:gridCol w="1949613"/>
                <a:gridCol w="5365587"/>
              </a:tblGrid>
              <a:tr h="403135">
                <a:tc gridSpan="2">
                  <a:txBody>
                    <a:bodyPr/>
                    <a:lstStyle/>
                    <a:p>
                      <a:pPr marL="0" marR="0" algn="ctr">
                        <a:lnSpc>
                          <a:spcPct val="115000"/>
                        </a:lnSpc>
                        <a:spcBef>
                          <a:spcPts val="0"/>
                        </a:spcBef>
                        <a:spcAft>
                          <a:spcPts val="1000"/>
                        </a:spcAft>
                      </a:pPr>
                      <a:r>
                        <a:rPr lang="ms-MY" sz="1800" b="1" dirty="0">
                          <a:solidFill>
                            <a:schemeClr val="tx1"/>
                          </a:solidFill>
                        </a:rPr>
                        <a:t>Bidang </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pPr marL="0" marR="0" algn="ctr">
                        <a:lnSpc>
                          <a:spcPct val="115000"/>
                        </a:lnSpc>
                        <a:spcBef>
                          <a:spcPts val="0"/>
                        </a:spcBef>
                        <a:spcAft>
                          <a:spcPts val="1000"/>
                        </a:spcAft>
                      </a:pPr>
                      <a:r>
                        <a:rPr lang="ms-MY" sz="1800" b="1" dirty="0">
                          <a:solidFill>
                            <a:schemeClr val="tx1"/>
                          </a:solidFill>
                        </a:rPr>
                        <a:t>Penambahbaikan</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3254465">
                <a:tc>
                  <a:txBody>
                    <a:bodyPr/>
                    <a:lstStyle/>
                    <a:p>
                      <a:pPr marL="0" marR="0" algn="just">
                        <a:lnSpc>
                          <a:spcPct val="115000"/>
                        </a:lnSpc>
                        <a:spcBef>
                          <a:spcPts val="0"/>
                        </a:spcBef>
                        <a:spcAft>
                          <a:spcPts val="1000"/>
                        </a:spcAft>
                      </a:pPr>
                      <a:r>
                        <a:rPr lang="ms-MY" sz="1800" b="1" dirty="0">
                          <a:solidFill>
                            <a:schemeClr val="tx1"/>
                          </a:solidFill>
                        </a:rPr>
                        <a:t>Bidang 3</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1800" b="1" noProof="0" dirty="0" smtClean="0">
                          <a:solidFill>
                            <a:schemeClr val="tx1"/>
                          </a:solidFill>
                        </a:rPr>
                        <a:t>Penilaian Pelajar </a:t>
                      </a:r>
                      <a:endParaRPr lang="ms-MY" sz="1800" b="1" noProof="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buFont typeface="Arial" pitchFamily="34" charset="0"/>
                        <a:buChar char="•"/>
                      </a:pPr>
                      <a:r>
                        <a:rPr lang="ms-MY" sz="1800" b="1" baseline="0" dirty="0" smtClean="0">
                          <a:solidFill>
                            <a:schemeClr val="tx1"/>
                          </a:solidFill>
                        </a:rPr>
                        <a:t> </a:t>
                      </a:r>
                      <a:r>
                        <a:rPr lang="ms-MY" sz="1800" b="1" dirty="0" smtClean="0">
                          <a:solidFill>
                            <a:schemeClr val="tx1"/>
                          </a:solidFill>
                        </a:rPr>
                        <a:t>SRP </a:t>
                      </a:r>
                      <a:r>
                        <a:rPr lang="ms-MY" sz="1800" b="1" dirty="0">
                          <a:solidFill>
                            <a:schemeClr val="tx1"/>
                          </a:solidFill>
                        </a:rPr>
                        <a:t>2009 lebih memfokuskan kepada proses </a:t>
                      </a:r>
                      <a:r>
                        <a:rPr lang="ms-MY" sz="1800" b="1" dirty="0" smtClean="0">
                          <a:solidFill>
                            <a:schemeClr val="tx1"/>
                          </a:solidFill>
                        </a:rPr>
                        <a:t> implementasi </a:t>
                      </a:r>
                      <a:r>
                        <a:rPr lang="ms-MY" sz="1800" b="1" dirty="0">
                          <a:solidFill>
                            <a:schemeClr val="tx1"/>
                          </a:solidFill>
                        </a:rPr>
                        <a:t>berasaskan hasil, </a:t>
                      </a:r>
                      <a:r>
                        <a:rPr lang="ms-MY" sz="1800" b="1" u="none" dirty="0">
                          <a:solidFill>
                            <a:srgbClr val="A31435"/>
                          </a:solidFill>
                        </a:rPr>
                        <a:t>manakala SRP </a:t>
                      </a:r>
                      <a:r>
                        <a:rPr lang="ms-MY" sz="1800" b="1" u="none" dirty="0" smtClean="0">
                          <a:solidFill>
                            <a:srgbClr val="A31435"/>
                          </a:solidFill>
                        </a:rPr>
                        <a:t>2015 </a:t>
                      </a:r>
                      <a:r>
                        <a:rPr lang="ms-MY" sz="1800" b="1" u="none" dirty="0">
                          <a:solidFill>
                            <a:srgbClr val="A31435"/>
                          </a:solidFill>
                        </a:rPr>
                        <a:t>ini lebih menitikberatkan hasil penilaian itu sendiri. </a:t>
                      </a:r>
                      <a:r>
                        <a:rPr lang="ms-MY" sz="1800" b="1" dirty="0">
                          <a:solidFill>
                            <a:schemeClr val="tx1"/>
                          </a:solidFill>
                        </a:rPr>
                        <a:t>Penilaian berasaskan hasil pembelajaran dibangunkan mengikut keperluan hasil pembelajaran</a:t>
                      </a:r>
                      <a:r>
                        <a:rPr lang="ms-MY" sz="1800" b="1" dirty="0" smtClean="0">
                          <a:solidFill>
                            <a:schemeClr val="tx1"/>
                          </a:solidFill>
                        </a:rPr>
                        <a:t>.</a:t>
                      </a:r>
                    </a:p>
                    <a:p>
                      <a:pPr marL="0" marR="0">
                        <a:lnSpc>
                          <a:spcPct val="115000"/>
                        </a:lnSpc>
                        <a:spcBef>
                          <a:spcPts val="0"/>
                        </a:spcBef>
                        <a:spcAft>
                          <a:spcPts val="0"/>
                        </a:spcAft>
                        <a:buFont typeface="Arial" pitchFamily="34" charset="0"/>
                        <a:buNone/>
                      </a:pPr>
                      <a:endParaRPr lang="ms-MY" sz="1800" b="1" dirty="0" smtClean="0">
                        <a:solidFill>
                          <a:schemeClr val="tx1"/>
                        </a:solidFill>
                      </a:endParaRPr>
                    </a:p>
                    <a:p>
                      <a:pPr marL="0" marR="0">
                        <a:lnSpc>
                          <a:spcPct val="115000"/>
                        </a:lnSpc>
                        <a:spcBef>
                          <a:spcPts val="0"/>
                        </a:spcBef>
                        <a:spcAft>
                          <a:spcPts val="0"/>
                        </a:spcAft>
                        <a:buFont typeface="Arial" pitchFamily="34" charset="0"/>
                        <a:buChar char="•"/>
                      </a:pPr>
                      <a:r>
                        <a:rPr lang="ms-MY" sz="1800" b="1" dirty="0" smtClean="0">
                          <a:solidFill>
                            <a:schemeClr val="tx1"/>
                          </a:solidFill>
                        </a:rPr>
                        <a:t> Penggunaan </a:t>
                      </a:r>
                      <a:r>
                        <a:rPr lang="ms-MY" sz="1800" b="1" dirty="0">
                          <a:solidFill>
                            <a:schemeClr val="tx1"/>
                          </a:solidFill>
                        </a:rPr>
                        <a:t>rubrik terutama bagi hasil pembelajaran Kemahiran Insaniah (</a:t>
                      </a:r>
                      <a:r>
                        <a:rPr lang="ms-MY" sz="1800" b="1" i="1" dirty="0">
                          <a:solidFill>
                            <a:schemeClr val="tx1"/>
                          </a:solidFill>
                        </a:rPr>
                        <a:t>social skills</a:t>
                      </a:r>
                      <a:r>
                        <a:rPr lang="ms-MY" sz="1800" b="1" dirty="0">
                          <a:solidFill>
                            <a:schemeClr val="tx1"/>
                          </a:solidFill>
                        </a:rPr>
                        <a:t>) digunapakai sesuai dengan keperluan hasil pembelajaran kursus (</a:t>
                      </a:r>
                      <a:r>
                        <a:rPr lang="ms-MY" sz="1800" b="1" i="1" dirty="0">
                          <a:solidFill>
                            <a:schemeClr val="tx1"/>
                          </a:solidFill>
                        </a:rPr>
                        <a:t>course outcomes</a:t>
                      </a:r>
                      <a:r>
                        <a:rPr lang="ms-MY" sz="1800" b="1" i="1" dirty="0" smtClean="0">
                          <a:solidFill>
                            <a:schemeClr val="tx1"/>
                          </a:solidFill>
                        </a:rPr>
                        <a:t>).</a:t>
                      </a:r>
                    </a:p>
                    <a:p>
                      <a:pPr marL="0" marR="0">
                        <a:lnSpc>
                          <a:spcPct val="115000"/>
                        </a:lnSpc>
                        <a:spcBef>
                          <a:spcPts val="0"/>
                        </a:spcBef>
                        <a:spcAft>
                          <a:spcPts val="0"/>
                        </a:spcAft>
                        <a:buFont typeface="Arial" pitchFamily="34" charset="0"/>
                        <a:buNone/>
                      </a:pP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26842">
                <a:tc>
                  <a:txBody>
                    <a:bodyPr/>
                    <a:lstStyle/>
                    <a:p>
                      <a:pPr marL="0" marR="0" algn="just">
                        <a:lnSpc>
                          <a:spcPct val="115000"/>
                        </a:lnSpc>
                        <a:spcBef>
                          <a:spcPts val="0"/>
                        </a:spcBef>
                        <a:spcAft>
                          <a:spcPts val="1000"/>
                        </a:spcAft>
                      </a:pPr>
                      <a:r>
                        <a:rPr lang="ms-MY" sz="1800" b="1" dirty="0">
                          <a:solidFill>
                            <a:schemeClr val="tx1"/>
                          </a:solidFill>
                        </a:rPr>
                        <a:t>Bidang 4</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1800" b="1" noProof="0" dirty="0" smtClean="0">
                          <a:solidFill>
                            <a:schemeClr val="tx1"/>
                          </a:solidFill>
                        </a:rPr>
                        <a:t>Pemilihan Pelajar Dan Perkhidmatan Sokongan </a:t>
                      </a:r>
                      <a:endParaRPr lang="ms-MY" sz="1800" b="1" noProof="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1800" b="1" dirty="0" smtClean="0">
                          <a:solidFill>
                            <a:schemeClr val="tx1"/>
                          </a:solidFill>
                        </a:rPr>
                        <a:t>Secara keseluruhan tiada perubahan.</a:t>
                      </a:r>
                      <a:r>
                        <a:rPr lang="ms-MY" sz="1800" b="1" baseline="0" dirty="0" smtClean="0">
                          <a:solidFill>
                            <a:schemeClr val="tx1"/>
                          </a:solidFill>
                        </a:rPr>
                        <a:t> Walaubagaimana pun, penglibatan pelajar dalam aktiviti kokurikulum dan khidmat sokongan pelajar dibincangkan dalam SRP 2015. </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Title 1"/>
          <p:cNvSpPr>
            <a:spLocks noGrp="1"/>
          </p:cNvSpPr>
          <p:nvPr>
            <p:ph type="title"/>
          </p:nvPr>
        </p:nvSpPr>
        <p:spPr>
          <a:xfrm>
            <a:off x="152400" y="457200"/>
            <a:ext cx="8610600" cy="533400"/>
          </a:xfrm>
        </p:spPr>
        <p:txBody>
          <a:bodyPr>
            <a:noAutofit/>
          </a:bodyPr>
          <a:lstStyle/>
          <a:p>
            <a:r>
              <a:rPr lang="en-US" sz="2800" b="1" dirty="0" smtClean="0">
                <a:solidFill>
                  <a:schemeClr val="bg1">
                    <a:lumMod val="50000"/>
                  </a:schemeClr>
                </a:solidFill>
                <a:latin typeface="Arial" pitchFamily="34" charset="0"/>
                <a:cs typeface="Arial" pitchFamily="34" charset="0"/>
              </a:rPr>
              <a:t>PENAMBAHBAIKAN DALAM 9 BIDANG SRP 2015 </a:t>
            </a:r>
            <a:r>
              <a:rPr lang="ms-MY" sz="2800" b="1" dirty="0" smtClean="0">
                <a:solidFill>
                  <a:schemeClr val="bg1">
                    <a:lumMod val="50000"/>
                  </a:schemeClr>
                </a:solidFill>
                <a:latin typeface="Arial" pitchFamily="34" charset="0"/>
                <a:cs typeface="Arial" pitchFamily="34" charset="0"/>
              </a:rPr>
              <a:t/>
            </a:r>
            <a:br>
              <a:rPr lang="ms-MY" sz="2800" b="1" dirty="0" smtClean="0">
                <a:solidFill>
                  <a:schemeClr val="bg1">
                    <a:lumMod val="50000"/>
                  </a:schemeClr>
                </a:solidFill>
                <a:latin typeface="Arial" pitchFamily="34" charset="0"/>
                <a:cs typeface="Arial" pitchFamily="34" charset="0"/>
              </a:rPr>
            </a:br>
            <a:endParaRPr lang="en-US" sz="28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8123354"/>
              </p:ext>
            </p:extLst>
          </p:nvPr>
        </p:nvGraphicFramePr>
        <p:xfrm>
          <a:off x="152399" y="966217"/>
          <a:ext cx="8915401" cy="5241400"/>
        </p:xfrm>
        <a:graphic>
          <a:graphicData uri="http://schemas.openxmlformats.org/drawingml/2006/table">
            <a:tbl>
              <a:tblPr>
                <a:tableStyleId>{18603FDC-E32A-4AB5-989C-0864C3EAD2B8}</a:tableStyleId>
              </a:tblPr>
              <a:tblGrid>
                <a:gridCol w="1295401"/>
                <a:gridCol w="1950602"/>
                <a:gridCol w="5669398"/>
              </a:tblGrid>
              <a:tr h="382717">
                <a:tc gridSpan="2">
                  <a:txBody>
                    <a:bodyPr/>
                    <a:lstStyle/>
                    <a:p>
                      <a:pPr marL="0" marR="0" algn="ctr">
                        <a:lnSpc>
                          <a:spcPct val="115000"/>
                        </a:lnSpc>
                        <a:spcBef>
                          <a:spcPts val="0"/>
                        </a:spcBef>
                        <a:spcAft>
                          <a:spcPts val="1000"/>
                        </a:spcAft>
                      </a:pPr>
                      <a:r>
                        <a:rPr lang="ms-MY" sz="1800" b="1" dirty="0">
                          <a:solidFill>
                            <a:schemeClr val="tx1"/>
                          </a:solidFill>
                        </a:rPr>
                        <a:t>Bidang </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pPr marL="0" marR="0" algn="ctr">
                        <a:lnSpc>
                          <a:spcPct val="115000"/>
                        </a:lnSpc>
                        <a:spcBef>
                          <a:spcPts val="0"/>
                        </a:spcBef>
                        <a:spcAft>
                          <a:spcPts val="1000"/>
                        </a:spcAft>
                      </a:pPr>
                      <a:r>
                        <a:rPr lang="ms-MY" sz="1800" b="1" dirty="0">
                          <a:solidFill>
                            <a:schemeClr val="tx1"/>
                          </a:solidFill>
                        </a:rPr>
                        <a:t>Penambahbaikan</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918521">
                <a:tc>
                  <a:txBody>
                    <a:bodyPr/>
                    <a:lstStyle/>
                    <a:p>
                      <a:pPr marL="0" marR="0" algn="just">
                        <a:lnSpc>
                          <a:spcPct val="115000"/>
                        </a:lnSpc>
                        <a:spcBef>
                          <a:spcPts val="0"/>
                        </a:spcBef>
                        <a:spcAft>
                          <a:spcPts val="1000"/>
                        </a:spcAft>
                      </a:pPr>
                      <a:r>
                        <a:rPr lang="ms-MY" sz="2000" b="1" dirty="0">
                          <a:solidFill>
                            <a:schemeClr val="tx1"/>
                          </a:solidFill>
                        </a:rPr>
                        <a:t>Bidang 5</a:t>
                      </a:r>
                      <a:endParaRPr lang="en-US" sz="20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2000" b="1" noProof="0" dirty="0" smtClean="0">
                          <a:solidFill>
                            <a:schemeClr val="tx1"/>
                          </a:solidFill>
                        </a:rPr>
                        <a:t>Staf Akademik</a:t>
                      </a:r>
                      <a:endParaRPr lang="ms-MY" sz="2000" b="1" noProof="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2000" b="1" dirty="0">
                          <a:solidFill>
                            <a:schemeClr val="tx1"/>
                          </a:solidFill>
                        </a:rPr>
                        <a:t>Dikemaskini sebagaimana data pencapaian suku ketiga </a:t>
                      </a:r>
                      <a:r>
                        <a:rPr lang="ms-MY" sz="2000" b="1" dirty="0" smtClean="0">
                          <a:solidFill>
                            <a:schemeClr val="tx1"/>
                          </a:solidFill>
                        </a:rPr>
                        <a:t>tahunan</a:t>
                      </a:r>
                      <a:r>
                        <a:rPr lang="ms-MY" sz="2000" b="1" baseline="0" dirty="0" smtClean="0">
                          <a:solidFill>
                            <a:schemeClr val="tx1"/>
                          </a:solidFill>
                        </a:rPr>
                        <a:t> (peningkatan bilangan PhD)</a:t>
                      </a:r>
                      <a:endParaRPr lang="en-US" sz="20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23545">
                <a:tc>
                  <a:txBody>
                    <a:bodyPr/>
                    <a:lstStyle/>
                    <a:p>
                      <a:pPr marL="0" marR="0" algn="just">
                        <a:lnSpc>
                          <a:spcPct val="115000"/>
                        </a:lnSpc>
                        <a:spcBef>
                          <a:spcPts val="0"/>
                        </a:spcBef>
                        <a:spcAft>
                          <a:spcPts val="1000"/>
                        </a:spcAft>
                      </a:pPr>
                      <a:r>
                        <a:rPr lang="ms-MY" sz="2000" b="1" dirty="0">
                          <a:solidFill>
                            <a:schemeClr val="tx1"/>
                          </a:solidFill>
                        </a:rPr>
                        <a:t>Bidang 6</a:t>
                      </a:r>
                      <a:endParaRPr lang="en-US" sz="20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2000" b="1" noProof="0" dirty="0" smtClean="0">
                          <a:solidFill>
                            <a:schemeClr val="tx1"/>
                          </a:solidFill>
                        </a:rPr>
                        <a:t>Sumber Pendidikan </a:t>
                      </a:r>
                      <a:endParaRPr lang="ms-MY" sz="2000" b="1" noProof="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2000" b="1" dirty="0">
                          <a:solidFill>
                            <a:schemeClr val="tx1"/>
                          </a:solidFill>
                        </a:rPr>
                        <a:t>Secara keseluruhan tiada perubahan. Walaubagaimanapun proses </a:t>
                      </a:r>
                      <a:r>
                        <a:rPr lang="ms-MY" sz="2000" b="1" dirty="0" smtClean="0">
                          <a:solidFill>
                            <a:schemeClr val="tx1"/>
                          </a:solidFill>
                        </a:rPr>
                        <a:t>kemudahan infrastruktur</a:t>
                      </a:r>
                      <a:r>
                        <a:rPr lang="ms-MY" sz="2000" b="1" baseline="0" dirty="0" smtClean="0">
                          <a:solidFill>
                            <a:schemeClr val="tx1"/>
                          </a:solidFill>
                        </a:rPr>
                        <a:t> ICT, polisi penyelidikan, aktiviti pengkomersialan, peruntukan kewangan dan sumber pendidikan yang lain ditekankan dalan SRP 2015</a:t>
                      </a:r>
                      <a:endParaRPr lang="en-US" sz="20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37042">
                <a:tc>
                  <a:txBody>
                    <a:bodyPr/>
                    <a:lstStyle/>
                    <a:p>
                      <a:pPr marL="0" marR="0" algn="just">
                        <a:lnSpc>
                          <a:spcPct val="115000"/>
                        </a:lnSpc>
                        <a:spcBef>
                          <a:spcPts val="0"/>
                        </a:spcBef>
                        <a:spcAft>
                          <a:spcPts val="1000"/>
                        </a:spcAft>
                      </a:pPr>
                      <a:r>
                        <a:rPr lang="ms-MY" sz="2000" b="1">
                          <a:solidFill>
                            <a:schemeClr val="tx1"/>
                          </a:solidFill>
                        </a:rPr>
                        <a:t>Bidang 7</a:t>
                      </a:r>
                      <a:endParaRPr lang="en-US" sz="2000" b="1">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2000" b="1" noProof="0" dirty="0" smtClean="0">
                          <a:solidFill>
                            <a:schemeClr val="tx1"/>
                          </a:solidFill>
                        </a:rPr>
                        <a:t>Pemantauan Dan Semakan Kurikulum </a:t>
                      </a:r>
                      <a:endParaRPr lang="ms-MY" sz="2000" b="1" noProof="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2000" b="1" dirty="0">
                          <a:solidFill>
                            <a:schemeClr val="tx1"/>
                          </a:solidFill>
                        </a:rPr>
                        <a:t>Selaras dengan penilaian berasaskan hasil pembelajaran (</a:t>
                      </a:r>
                      <a:r>
                        <a:rPr lang="ms-MY" sz="2000" b="1" i="1" dirty="0">
                          <a:solidFill>
                            <a:schemeClr val="tx1"/>
                          </a:solidFill>
                        </a:rPr>
                        <a:t>outcome based assessment</a:t>
                      </a:r>
                      <a:r>
                        <a:rPr lang="ms-MY" sz="2000" b="1" dirty="0">
                          <a:solidFill>
                            <a:schemeClr val="tx1"/>
                          </a:solidFill>
                        </a:rPr>
                        <a:t>), pemantauan dan semakan </a:t>
                      </a:r>
                      <a:r>
                        <a:rPr lang="ms-MY" sz="2000" b="1" dirty="0" smtClean="0">
                          <a:solidFill>
                            <a:schemeClr val="tx1"/>
                          </a:solidFill>
                        </a:rPr>
                        <a:t>kurikulum</a:t>
                      </a:r>
                      <a:r>
                        <a:rPr lang="ms-MY" sz="2000" b="1" baseline="0" dirty="0" smtClean="0">
                          <a:solidFill>
                            <a:schemeClr val="tx1"/>
                          </a:solidFill>
                        </a:rPr>
                        <a:t> </a:t>
                      </a:r>
                      <a:r>
                        <a:rPr lang="ms-MY" sz="2000" b="1" dirty="0" smtClean="0">
                          <a:solidFill>
                            <a:schemeClr val="tx1"/>
                          </a:solidFill>
                        </a:rPr>
                        <a:t>dilakukan berasaskan </a:t>
                      </a:r>
                      <a:r>
                        <a:rPr lang="ms-MY" sz="2000" b="1" dirty="0">
                          <a:solidFill>
                            <a:schemeClr val="tx1"/>
                          </a:solidFill>
                        </a:rPr>
                        <a:t>hasil analisis penilaian ini.</a:t>
                      </a:r>
                      <a:endParaRPr lang="en-US" sz="20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buNone/>
            </a:pPr>
            <a:r>
              <a:rPr lang="en-US" dirty="0" smtClean="0"/>
              <a:t>    </a:t>
            </a:r>
          </a:p>
          <a:p>
            <a:pPr>
              <a:buNone/>
            </a:pPr>
            <a:endParaRPr lang="en-US" dirty="0" smtClean="0"/>
          </a:p>
          <a:p>
            <a:pPr>
              <a:buNone/>
            </a:pP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13" name="Rectangle 12"/>
          <p:cNvSpPr/>
          <p:nvPr/>
        </p:nvSpPr>
        <p:spPr>
          <a:xfrm>
            <a:off x="381000" y="457200"/>
            <a:ext cx="8267700" cy="6309420"/>
          </a:xfrm>
          <a:prstGeom prst="rect">
            <a:avLst/>
          </a:prstGeom>
        </p:spPr>
        <p:txBody>
          <a:bodyPr wrap="square">
            <a:spAutoFit/>
          </a:bodyPr>
          <a:lstStyle/>
          <a:p>
            <a:pPr>
              <a:defRPr/>
            </a:pPr>
            <a:endParaRPr lang="en-US" sz="800" b="1" dirty="0" smtClean="0">
              <a:solidFill>
                <a:srgbClr val="A31435"/>
              </a:solidFill>
              <a:latin typeface="Arial" pitchFamily="34" charset="0"/>
              <a:cs typeface="Arial" pitchFamily="34" charset="0"/>
            </a:endParaRPr>
          </a:p>
          <a:p>
            <a:pPr>
              <a:defRPr/>
            </a:pPr>
            <a:endParaRPr lang="en-US" sz="800" b="1" dirty="0" smtClean="0">
              <a:solidFill>
                <a:srgbClr val="A31435"/>
              </a:solidFill>
              <a:latin typeface="Arial" pitchFamily="34" charset="0"/>
              <a:cs typeface="Arial" pitchFamily="34" charset="0"/>
            </a:endParaRPr>
          </a:p>
          <a:p>
            <a:pPr>
              <a:defRPr/>
            </a:pPr>
            <a:endParaRPr lang="en-US" sz="800" b="1" dirty="0" smtClean="0">
              <a:solidFill>
                <a:srgbClr val="A31435"/>
              </a:solidFill>
              <a:latin typeface="Arial" pitchFamily="34" charset="0"/>
              <a:cs typeface="Arial" pitchFamily="34" charset="0"/>
            </a:endParaRPr>
          </a:p>
          <a:p>
            <a:pPr>
              <a:defRPr/>
            </a:pPr>
            <a:endParaRPr lang="en-US" sz="800" b="1" dirty="0" smtClean="0">
              <a:solidFill>
                <a:srgbClr val="A31435"/>
              </a:solidFill>
              <a:latin typeface="Arial" pitchFamily="34" charset="0"/>
              <a:cs typeface="Arial" pitchFamily="34" charset="0"/>
            </a:endParaRPr>
          </a:p>
          <a:p>
            <a:pPr>
              <a:defRPr/>
            </a:pPr>
            <a:r>
              <a:rPr lang="en-US" sz="4400" b="1" dirty="0" smtClean="0">
                <a:solidFill>
                  <a:srgbClr val="A31435"/>
                </a:solidFill>
                <a:latin typeface="Arial" pitchFamily="34" charset="0"/>
                <a:cs typeface="Arial" pitchFamily="34" charset="0"/>
              </a:rPr>
              <a:t>PENGURUSAN </a:t>
            </a:r>
            <a:r>
              <a:rPr lang="en-US" sz="4400" b="1" dirty="0">
                <a:solidFill>
                  <a:srgbClr val="A31435"/>
                </a:solidFill>
                <a:latin typeface="Arial" pitchFamily="34" charset="0"/>
                <a:cs typeface="Arial" pitchFamily="34" charset="0"/>
              </a:rPr>
              <a:t>JAMINAN KUALITI </a:t>
            </a:r>
            <a:r>
              <a:rPr lang="en-US" sz="4400" b="1" dirty="0" smtClean="0">
                <a:solidFill>
                  <a:srgbClr val="A31435"/>
                </a:solidFill>
                <a:latin typeface="Arial" pitchFamily="34" charset="0"/>
                <a:cs typeface="Arial" pitchFamily="34" charset="0"/>
              </a:rPr>
              <a:t>AKADEMIK</a:t>
            </a:r>
          </a:p>
          <a:p>
            <a:pPr>
              <a:buFont typeface="Arial" pitchFamily="34" charset="0"/>
              <a:buChar char="•"/>
              <a:defRPr/>
            </a:pPr>
            <a:r>
              <a:rPr lang="en-US" sz="4400" b="1" dirty="0" smtClean="0">
                <a:latin typeface="Arial" pitchFamily="34" charset="0"/>
                <a:cs typeface="Arial" pitchFamily="34" charset="0"/>
              </a:rPr>
              <a:t> </a:t>
            </a:r>
            <a:r>
              <a:rPr lang="en-US" sz="2800" b="1" dirty="0" err="1" smtClean="0">
                <a:latin typeface="Arial" pitchFamily="34" charset="0"/>
                <a:cs typeface="Arial" pitchFamily="34" charset="0"/>
              </a:rPr>
              <a:t>Jawatankuasa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Kurikulum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Universiti</a:t>
            </a:r>
            <a:r>
              <a:rPr lang="en-US" sz="2800" b="1" dirty="0" smtClean="0">
                <a:latin typeface="Arial" pitchFamily="34" charset="0"/>
                <a:cs typeface="Arial" pitchFamily="34" charset="0"/>
              </a:rPr>
              <a:t> </a:t>
            </a:r>
          </a:p>
          <a:p>
            <a:pPr>
              <a:defRP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Bahagian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Akademik</a:t>
            </a:r>
            <a:r>
              <a:rPr lang="en-US" sz="2800" b="1" dirty="0" smtClean="0">
                <a:latin typeface="Arial" pitchFamily="34" charset="0"/>
                <a:cs typeface="Arial" pitchFamily="34" charset="0"/>
              </a:rPr>
              <a:t>)</a:t>
            </a:r>
          </a:p>
          <a:p>
            <a:pPr>
              <a:defRPr/>
            </a:pPr>
            <a:endParaRPr lang="en-US" sz="2800" b="1" dirty="0" smtClean="0">
              <a:latin typeface="Arial" pitchFamily="34" charset="0"/>
              <a:cs typeface="Arial" pitchFamily="34" charset="0"/>
            </a:endParaRPr>
          </a:p>
          <a:p>
            <a:pPr>
              <a:buFont typeface="Arial" pitchFamily="34" charset="0"/>
              <a:buChar char="•"/>
              <a:defRP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Jawatankuasa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Pengajian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Siswazah</a:t>
            </a:r>
            <a:r>
              <a:rPr lang="en-US" sz="2800" b="1" dirty="0" smtClean="0">
                <a:latin typeface="Arial" pitchFamily="34" charset="0"/>
                <a:cs typeface="Arial" pitchFamily="34" charset="0"/>
              </a:rPr>
              <a:t> </a:t>
            </a:r>
          </a:p>
          <a:p>
            <a:pPr>
              <a:defRP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Universiti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Sekolah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Pengajian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Siswazah</a:t>
            </a:r>
            <a:r>
              <a:rPr lang="en-US" sz="2800" b="1" dirty="0" smtClean="0">
                <a:latin typeface="Arial" pitchFamily="34" charset="0"/>
                <a:cs typeface="Arial" pitchFamily="34" charset="0"/>
              </a:rPr>
              <a:t>)</a:t>
            </a:r>
          </a:p>
          <a:p>
            <a:pPr>
              <a:defRPr/>
            </a:pPr>
            <a:endParaRPr lang="en-US" sz="2800" b="1" dirty="0" smtClean="0">
              <a:latin typeface="Arial" pitchFamily="34" charset="0"/>
              <a:cs typeface="Arial" pitchFamily="34" charset="0"/>
            </a:endParaRPr>
          </a:p>
          <a:p>
            <a:pPr>
              <a:buFont typeface="Arial" pitchFamily="34" charset="0"/>
              <a:buChar char="•"/>
              <a:defRP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Jawatankuasa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Penyelarasan</a:t>
            </a:r>
            <a:r>
              <a:rPr lang="en-US" sz="2800" b="1" dirty="0" smtClean="0">
                <a:latin typeface="Arial" pitchFamily="34" charset="0"/>
                <a:cs typeface="Arial" pitchFamily="34" charset="0"/>
              </a:rPr>
              <a:t> </a:t>
            </a:r>
          </a:p>
          <a:p>
            <a:pPr>
              <a:defRP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Swaakreditasi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CoSComm</a:t>
            </a:r>
            <a:r>
              <a:rPr lang="en-US" sz="2800" b="1" dirty="0" smtClean="0">
                <a:latin typeface="Arial" pitchFamily="34" charset="0"/>
                <a:cs typeface="Arial" pitchFamily="34" charset="0"/>
              </a:rPr>
              <a:t>)</a:t>
            </a:r>
          </a:p>
          <a:p>
            <a:pPr>
              <a:buFont typeface="Arial" pitchFamily="34" charset="0"/>
              <a:buChar char="•"/>
              <a:defRPr/>
            </a:pPr>
            <a:endParaRPr lang="en-US" sz="4400" b="1" dirty="0">
              <a:latin typeface="Arial" pitchFamily="34" charset="0"/>
              <a:cs typeface="Arial" pitchFamily="34" charset="0"/>
            </a:endParaRPr>
          </a:p>
        </p:txBody>
      </p:sp>
    </p:spTree>
    <p:extLst>
      <p:ext uri="{BB962C8B-B14F-4D97-AF65-F5344CB8AC3E}">
        <p14:creationId xmlns:p14="http://schemas.microsoft.com/office/powerpoint/2010/main" val="15621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Title 1"/>
          <p:cNvSpPr>
            <a:spLocks noGrp="1"/>
          </p:cNvSpPr>
          <p:nvPr>
            <p:ph type="title"/>
          </p:nvPr>
        </p:nvSpPr>
        <p:spPr>
          <a:xfrm>
            <a:off x="228600" y="152400"/>
            <a:ext cx="8534400" cy="715962"/>
          </a:xfrm>
        </p:spPr>
        <p:txBody>
          <a:bodyPr>
            <a:noAutofit/>
          </a:bodyPr>
          <a:lstStyle/>
          <a:p>
            <a:r>
              <a:rPr lang="en-US" sz="2800" b="1" dirty="0" smtClean="0">
                <a:solidFill>
                  <a:schemeClr val="bg1">
                    <a:lumMod val="50000"/>
                  </a:schemeClr>
                </a:solidFill>
                <a:latin typeface="Arial" pitchFamily="34" charset="0"/>
                <a:cs typeface="Arial" pitchFamily="34" charset="0"/>
              </a:rPr>
              <a:t>PENAMBAHBAIKAN DALAM 9 BIDANG SRP 2015 </a:t>
            </a:r>
            <a:endParaRPr lang="en-US" sz="28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60590519"/>
              </p:ext>
            </p:extLst>
          </p:nvPr>
        </p:nvGraphicFramePr>
        <p:xfrm>
          <a:off x="152400" y="990600"/>
          <a:ext cx="8915400" cy="4191000"/>
        </p:xfrm>
        <a:graphic>
          <a:graphicData uri="http://schemas.openxmlformats.org/drawingml/2006/table">
            <a:tbl>
              <a:tblPr>
                <a:tableStyleId>{18603FDC-E32A-4AB5-989C-0864C3EAD2B8}</a:tableStyleId>
              </a:tblPr>
              <a:tblGrid>
                <a:gridCol w="1317929"/>
                <a:gridCol w="2248231"/>
                <a:gridCol w="5349240"/>
              </a:tblGrid>
              <a:tr h="523875">
                <a:tc gridSpan="2">
                  <a:txBody>
                    <a:bodyPr/>
                    <a:lstStyle/>
                    <a:p>
                      <a:pPr marL="0" marR="0" algn="ctr">
                        <a:lnSpc>
                          <a:spcPct val="115000"/>
                        </a:lnSpc>
                        <a:spcBef>
                          <a:spcPts val="0"/>
                        </a:spcBef>
                        <a:spcAft>
                          <a:spcPts val="1000"/>
                        </a:spcAft>
                      </a:pPr>
                      <a:r>
                        <a:rPr lang="ms-MY" sz="1800" b="1" dirty="0">
                          <a:solidFill>
                            <a:schemeClr val="tx1"/>
                          </a:solidFill>
                        </a:rPr>
                        <a:t>Bidang </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pPr marL="0" marR="0" algn="ctr">
                        <a:lnSpc>
                          <a:spcPct val="115000"/>
                        </a:lnSpc>
                        <a:spcBef>
                          <a:spcPts val="0"/>
                        </a:spcBef>
                        <a:spcAft>
                          <a:spcPts val="1000"/>
                        </a:spcAft>
                      </a:pPr>
                      <a:r>
                        <a:rPr lang="ms-MY" sz="1800" b="1" dirty="0">
                          <a:solidFill>
                            <a:schemeClr val="tx1"/>
                          </a:solidFill>
                        </a:rPr>
                        <a:t>Penambahbaikan</a:t>
                      </a:r>
                      <a:endParaRPr lang="en-US" sz="18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1571625">
                <a:tc>
                  <a:txBody>
                    <a:bodyPr/>
                    <a:lstStyle/>
                    <a:p>
                      <a:pPr marL="0" marR="0" algn="just">
                        <a:lnSpc>
                          <a:spcPct val="115000"/>
                        </a:lnSpc>
                        <a:spcBef>
                          <a:spcPts val="0"/>
                        </a:spcBef>
                        <a:spcAft>
                          <a:spcPts val="1000"/>
                        </a:spcAft>
                      </a:pPr>
                      <a:r>
                        <a:rPr lang="ms-MY" sz="2000" b="1" dirty="0">
                          <a:solidFill>
                            <a:schemeClr val="tx1"/>
                          </a:solidFill>
                        </a:rPr>
                        <a:t>Bidang 8</a:t>
                      </a:r>
                      <a:endParaRPr lang="en-US" sz="20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2000" b="1" noProof="0" dirty="0" smtClean="0">
                          <a:solidFill>
                            <a:schemeClr val="tx1"/>
                          </a:solidFill>
                        </a:rPr>
                        <a:t>Kepimpinan, Tadbir Urus Dan Pentadbiran </a:t>
                      </a:r>
                      <a:endParaRPr lang="ms-MY" sz="2000" b="1" noProof="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2000" b="1" dirty="0">
                          <a:solidFill>
                            <a:schemeClr val="tx1"/>
                          </a:solidFill>
                        </a:rPr>
                        <a:t>Dikemaskini sebagaimana penstrukturan baru yang dibuat.</a:t>
                      </a:r>
                      <a:endParaRPr lang="en-US" sz="20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95500">
                <a:tc>
                  <a:txBody>
                    <a:bodyPr/>
                    <a:lstStyle/>
                    <a:p>
                      <a:pPr marL="0" marR="0" algn="just">
                        <a:lnSpc>
                          <a:spcPct val="115000"/>
                        </a:lnSpc>
                        <a:spcBef>
                          <a:spcPts val="0"/>
                        </a:spcBef>
                        <a:spcAft>
                          <a:spcPts val="1000"/>
                        </a:spcAft>
                      </a:pPr>
                      <a:r>
                        <a:rPr lang="ms-MY" sz="2000" b="1">
                          <a:solidFill>
                            <a:schemeClr val="tx1"/>
                          </a:solidFill>
                        </a:rPr>
                        <a:t>Bidang 9</a:t>
                      </a:r>
                      <a:endParaRPr lang="en-US" sz="2000" b="1">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2000" b="1" noProof="0" dirty="0" smtClean="0">
                          <a:solidFill>
                            <a:schemeClr val="tx1"/>
                          </a:solidFill>
                        </a:rPr>
                        <a:t>Penambahbaikan Kualiti Program Secara Berterusan</a:t>
                      </a:r>
                      <a:endParaRPr lang="ms-MY" sz="2000" b="1" noProof="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ms-MY" sz="2000" b="1" dirty="0">
                          <a:solidFill>
                            <a:schemeClr val="tx1"/>
                          </a:solidFill>
                        </a:rPr>
                        <a:t>Penambahbaikan diterangkan dari segi operasi Sistem Pengurusan Kualiti, penambahbaikan hasil dari pemantauan program dan pemantauan kursus.</a:t>
                      </a:r>
                      <a:endParaRPr lang="en-US" sz="2000" b="1"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9" name="Title 1"/>
          <p:cNvSpPr txBox="1">
            <a:spLocks/>
          </p:cNvSpPr>
          <p:nvPr/>
        </p:nvSpPr>
        <p:spPr bwMode="auto">
          <a:xfrm>
            <a:off x="152400" y="990600"/>
            <a:ext cx="8795783" cy="556260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mj-lt"/>
              <a:buAutoNum type="arabicPeriod"/>
            </a:pPr>
            <a:r>
              <a:rPr lang="en-US" sz="2300" b="1" dirty="0" smtClean="0">
                <a:latin typeface="Arial" pitchFamily="34" charset="0"/>
                <a:cs typeface="Arial" pitchFamily="34" charset="0"/>
              </a:rPr>
              <a:t>Prof. </a:t>
            </a:r>
            <a:r>
              <a:rPr lang="en-US" sz="2300" b="1" dirty="0" err="1" smtClean="0">
                <a:latin typeface="Arial" pitchFamily="34" charset="0"/>
                <a:cs typeface="Arial" pitchFamily="34" charset="0"/>
              </a:rPr>
              <a:t>Datuk</a:t>
            </a:r>
            <a:r>
              <a:rPr lang="en-US" sz="2300" b="1" dirty="0" smtClean="0">
                <a:latin typeface="Arial" pitchFamily="34" charset="0"/>
                <a:cs typeface="Arial" pitchFamily="34" charset="0"/>
              </a:rPr>
              <a:t> Dr. Mad </a:t>
            </a:r>
            <a:r>
              <a:rPr lang="en-US" sz="2300" b="1" dirty="0" err="1" smtClean="0">
                <a:latin typeface="Arial" pitchFamily="34" charset="0"/>
                <a:cs typeface="Arial" pitchFamily="34" charset="0"/>
              </a:rPr>
              <a:t>Nasir</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Shamsuddin</a:t>
            </a:r>
            <a:r>
              <a:rPr lang="en-US" sz="2300" b="1" dirty="0" smtClean="0">
                <a:latin typeface="Arial" pitchFamily="34" charset="0"/>
                <a:cs typeface="Arial" pitchFamily="34" charset="0"/>
              </a:rPr>
              <a:t> </a:t>
            </a:r>
          </a:p>
          <a:p>
            <a:pPr marL="514350" indent="-514350">
              <a:buFont typeface="+mj-lt"/>
              <a:buAutoNum type="arabicPeriod"/>
            </a:pPr>
            <a:r>
              <a:rPr lang="en-US" sz="2300" b="1" dirty="0" smtClean="0">
                <a:latin typeface="Arial" pitchFamily="34" charset="0"/>
                <a:cs typeface="Arial" pitchFamily="34" charset="0"/>
              </a:rPr>
              <a:t>Prof. Dr. Nor </a:t>
            </a:r>
            <a:r>
              <a:rPr lang="en-US" sz="2300" b="1" dirty="0" err="1" smtClean="0">
                <a:latin typeface="Arial" pitchFamily="34" charset="0"/>
                <a:cs typeface="Arial" pitchFamily="34" charset="0"/>
              </a:rPr>
              <a:t>Kamariah</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Noordin</a:t>
            </a:r>
            <a:endParaRPr lang="en-US" sz="2300" b="1" dirty="0" smtClean="0">
              <a:latin typeface="Arial" pitchFamily="34" charset="0"/>
              <a:cs typeface="Arial" pitchFamily="34" charset="0"/>
            </a:endParaRPr>
          </a:p>
          <a:p>
            <a:pPr marL="514350" indent="-514350">
              <a:buFont typeface="+mj-lt"/>
              <a:buAutoNum type="arabicPeriod"/>
            </a:pPr>
            <a:r>
              <a:rPr lang="en-US" sz="2300" b="1" dirty="0" smtClean="0">
                <a:latin typeface="Arial" pitchFamily="34" charset="0"/>
                <a:cs typeface="Arial" pitchFamily="34" charset="0"/>
              </a:rPr>
              <a:t>Prof. </a:t>
            </a:r>
            <a:r>
              <a:rPr lang="en-US" sz="2300" b="1" dirty="0" err="1" smtClean="0">
                <a:latin typeface="Arial" pitchFamily="34" charset="0"/>
                <a:cs typeface="Arial" pitchFamily="34" charset="0"/>
              </a:rPr>
              <a:t>Datin</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Paduka</a:t>
            </a:r>
            <a:r>
              <a:rPr lang="en-US" sz="2300" b="1" dirty="0" smtClean="0">
                <a:latin typeface="Arial" pitchFamily="34" charset="0"/>
                <a:cs typeface="Arial" pitchFamily="34" charset="0"/>
              </a:rPr>
              <a:t> Dr. </a:t>
            </a:r>
            <a:r>
              <a:rPr lang="en-US" sz="2300" b="1" dirty="0" err="1" smtClean="0">
                <a:latin typeface="Arial" pitchFamily="34" charset="0"/>
                <a:cs typeface="Arial" pitchFamily="34" charset="0"/>
              </a:rPr>
              <a:t>Aini</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Ideris</a:t>
            </a:r>
            <a:endParaRPr lang="en-US" sz="2300" b="1" dirty="0" smtClean="0">
              <a:latin typeface="Arial" pitchFamily="34" charset="0"/>
              <a:cs typeface="Arial" pitchFamily="34" charset="0"/>
            </a:endParaRPr>
          </a:p>
          <a:p>
            <a:pPr marL="514350" indent="-514350">
              <a:buFont typeface="+mj-lt"/>
              <a:buAutoNum type="arabicPeriod"/>
            </a:pPr>
            <a:r>
              <a:rPr lang="en-US" sz="2300" b="1" dirty="0" smtClean="0">
                <a:latin typeface="Arial" pitchFamily="34" charset="0"/>
                <a:cs typeface="Arial" pitchFamily="34" charset="0"/>
              </a:rPr>
              <a:t>Prof. Emeritus Dr. Abdul </a:t>
            </a:r>
            <a:r>
              <a:rPr lang="en-US" sz="2300" b="1" dirty="0" err="1" smtClean="0">
                <a:latin typeface="Arial" pitchFamily="34" charset="0"/>
                <a:cs typeface="Arial" pitchFamily="34" charset="0"/>
              </a:rPr>
              <a:t>Rahman</a:t>
            </a:r>
            <a:r>
              <a:rPr lang="en-US" sz="2300" b="1" dirty="0" smtClean="0">
                <a:latin typeface="Arial" pitchFamily="34" charset="0"/>
                <a:cs typeface="Arial" pitchFamily="34" charset="0"/>
              </a:rPr>
              <a:t> Md. </a:t>
            </a:r>
            <a:r>
              <a:rPr lang="en-US" sz="2300" b="1" dirty="0" err="1" smtClean="0">
                <a:latin typeface="Arial" pitchFamily="34" charset="0"/>
                <a:cs typeface="Arial" pitchFamily="34" charset="0"/>
              </a:rPr>
              <a:t>Aroff</a:t>
            </a:r>
            <a:endParaRPr lang="en-US" sz="2300" b="1" dirty="0" smtClean="0">
              <a:latin typeface="Arial" pitchFamily="34" charset="0"/>
              <a:cs typeface="Arial" pitchFamily="34" charset="0"/>
            </a:endParaRPr>
          </a:p>
          <a:p>
            <a:pPr marL="514350" indent="-514350">
              <a:buFont typeface="+mj-lt"/>
              <a:buAutoNum type="arabicPeriod"/>
            </a:pPr>
            <a:r>
              <a:rPr lang="en-US" sz="2300" b="1" dirty="0" smtClean="0">
                <a:latin typeface="Arial" pitchFamily="34" charset="0"/>
                <a:cs typeface="Arial" pitchFamily="34" charset="0"/>
              </a:rPr>
              <a:t>Prof. Dr. Abdul </a:t>
            </a:r>
            <a:r>
              <a:rPr lang="en-US" sz="2300" b="1" dirty="0" err="1" smtClean="0">
                <a:latin typeface="Arial" pitchFamily="34" charset="0"/>
                <a:cs typeface="Arial" pitchFamily="34" charset="0"/>
              </a:rPr>
              <a:t>Azim</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Abd</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Ghani</a:t>
            </a:r>
            <a:r>
              <a:rPr lang="en-US" sz="2300" b="1" dirty="0" smtClean="0">
                <a:latin typeface="Arial" pitchFamily="34" charset="0"/>
                <a:cs typeface="Arial" pitchFamily="34" charset="0"/>
              </a:rPr>
              <a:t> </a:t>
            </a:r>
          </a:p>
          <a:p>
            <a:pPr marL="514350" indent="-514350">
              <a:buFont typeface="+mj-lt"/>
              <a:buAutoNum type="arabicPeriod"/>
            </a:pPr>
            <a:r>
              <a:rPr lang="en-US" sz="2300" b="1" dirty="0" smtClean="0">
                <a:latin typeface="Arial" pitchFamily="34" charset="0"/>
                <a:cs typeface="Arial" pitchFamily="34" charset="0"/>
              </a:rPr>
              <a:t>Prof. Dr. Abdul </a:t>
            </a:r>
            <a:r>
              <a:rPr lang="en-US" sz="2300" b="1" dirty="0" err="1" smtClean="0">
                <a:latin typeface="Arial" pitchFamily="34" charset="0"/>
                <a:cs typeface="Arial" pitchFamily="34" charset="0"/>
              </a:rPr>
              <a:t>Rahman</a:t>
            </a:r>
            <a:r>
              <a:rPr lang="en-US" sz="2300" b="1" dirty="0" smtClean="0">
                <a:latin typeface="Arial" pitchFamily="34" charset="0"/>
                <a:cs typeface="Arial" pitchFamily="34" charset="0"/>
              </a:rPr>
              <a:t> Omar </a:t>
            </a:r>
          </a:p>
          <a:p>
            <a:pPr marL="514350" indent="-514350">
              <a:buFont typeface="+mj-lt"/>
              <a:buAutoNum type="arabicPeriod"/>
            </a:pPr>
            <a:r>
              <a:rPr lang="en-US" sz="2300" b="1" dirty="0" smtClean="0">
                <a:latin typeface="Arial" pitchFamily="34" charset="0"/>
                <a:cs typeface="Arial" pitchFamily="34" charset="0"/>
              </a:rPr>
              <a:t>Prof. Dr. Aida </a:t>
            </a:r>
            <a:r>
              <a:rPr lang="en-US" sz="2300" b="1" dirty="0" err="1" smtClean="0">
                <a:latin typeface="Arial" pitchFamily="34" charset="0"/>
                <a:cs typeface="Arial" pitchFamily="34" charset="0"/>
              </a:rPr>
              <a:t>Suraya</a:t>
            </a:r>
            <a:r>
              <a:rPr lang="en-US" sz="2300" b="1" dirty="0" smtClean="0">
                <a:latin typeface="Arial" pitchFamily="34" charset="0"/>
                <a:cs typeface="Arial" pitchFamily="34" charset="0"/>
              </a:rPr>
              <a:t> Md. </a:t>
            </a:r>
            <a:r>
              <a:rPr lang="en-US" sz="2300" b="1" dirty="0" err="1" smtClean="0">
                <a:latin typeface="Arial" pitchFamily="34" charset="0"/>
                <a:cs typeface="Arial" pitchFamily="34" charset="0"/>
              </a:rPr>
              <a:t>Yunus</a:t>
            </a:r>
            <a:endParaRPr lang="en-US" sz="2300" b="1" dirty="0" smtClean="0">
              <a:latin typeface="Arial" pitchFamily="34" charset="0"/>
              <a:cs typeface="Arial" pitchFamily="34" charset="0"/>
            </a:endParaRPr>
          </a:p>
          <a:p>
            <a:pPr marL="514350" indent="-514350">
              <a:buFont typeface="+mj-lt"/>
              <a:buAutoNum type="arabicPeriod"/>
            </a:pPr>
            <a:r>
              <a:rPr lang="en-US" sz="2300" b="1" dirty="0" smtClean="0">
                <a:latin typeface="Arial" pitchFamily="34" charset="0"/>
                <a:cs typeface="Arial" pitchFamily="34" charset="0"/>
              </a:rPr>
              <a:t>Prof. Dr. </a:t>
            </a:r>
            <a:r>
              <a:rPr lang="en-US" sz="2300" b="1" dirty="0" err="1" smtClean="0">
                <a:latin typeface="Arial" pitchFamily="34" charset="0"/>
                <a:cs typeface="Arial" pitchFamily="34" charset="0"/>
              </a:rPr>
              <a:t>Hasanah</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Mohd</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Ghazali</a:t>
            </a:r>
            <a:endParaRPr lang="en-US" sz="2300" b="1" dirty="0" smtClean="0">
              <a:latin typeface="Arial" pitchFamily="34" charset="0"/>
              <a:cs typeface="Arial" pitchFamily="34" charset="0"/>
            </a:endParaRPr>
          </a:p>
          <a:p>
            <a:pPr marL="514350" indent="-514350">
              <a:buFont typeface="+mj-lt"/>
              <a:buAutoNum type="arabicPeriod"/>
            </a:pPr>
            <a:r>
              <a:rPr lang="en-US" sz="2300" b="1" dirty="0" smtClean="0">
                <a:latin typeface="Arial" pitchFamily="34" charset="0"/>
                <a:cs typeface="Arial" pitchFamily="34" charset="0"/>
              </a:rPr>
              <a:t>Prof. Dr. </a:t>
            </a:r>
            <a:r>
              <a:rPr lang="en-US" sz="2300" b="1" dirty="0" err="1" smtClean="0">
                <a:latin typeface="Arial" pitchFamily="34" charset="0"/>
                <a:cs typeface="Arial" pitchFamily="34" charset="0"/>
              </a:rPr>
              <a:t>Khozirah</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Shaari</a:t>
            </a:r>
            <a:r>
              <a:rPr lang="en-US" sz="2300" b="1" dirty="0" smtClean="0">
                <a:latin typeface="Arial" pitchFamily="34" charset="0"/>
                <a:cs typeface="Arial" pitchFamily="34" charset="0"/>
              </a:rPr>
              <a:t> </a:t>
            </a:r>
          </a:p>
          <a:p>
            <a:pPr marL="514350" indent="-514350">
              <a:buFont typeface="+mj-lt"/>
              <a:buAutoNum type="arabicPeriod"/>
            </a:pPr>
            <a:r>
              <a:rPr lang="en-US" sz="2300" b="1" dirty="0" smtClean="0">
                <a:latin typeface="Arial" pitchFamily="34" charset="0"/>
                <a:cs typeface="Arial" pitchFamily="34" charset="0"/>
              </a:rPr>
              <a:t>Prof. Dr. </a:t>
            </a:r>
            <a:r>
              <a:rPr lang="en-US" sz="2300" b="1" dirty="0" err="1" smtClean="0">
                <a:latin typeface="Arial" pitchFamily="34" charset="0"/>
                <a:cs typeface="Arial" pitchFamily="34" charset="0"/>
              </a:rPr>
              <a:t>Tengku</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Aizan</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Hamid</a:t>
            </a:r>
            <a:r>
              <a:rPr lang="en-US" sz="2300" b="1" dirty="0" smtClean="0">
                <a:latin typeface="Arial" pitchFamily="34" charset="0"/>
                <a:cs typeface="Arial" pitchFamily="34" charset="0"/>
              </a:rPr>
              <a:t> </a:t>
            </a:r>
          </a:p>
          <a:p>
            <a:pPr marL="514350" indent="-514350">
              <a:buFont typeface="+mj-lt"/>
              <a:buAutoNum type="arabicPeriod"/>
            </a:pPr>
            <a:r>
              <a:rPr lang="en-US" sz="2300" b="1" dirty="0" smtClean="0">
                <a:latin typeface="Arial" pitchFamily="34" charset="0"/>
                <a:cs typeface="Arial" pitchFamily="34" charset="0"/>
              </a:rPr>
              <a:t>Prof. </a:t>
            </a:r>
            <a:r>
              <a:rPr lang="en-US" sz="2300" b="1" dirty="0" err="1" smtClean="0">
                <a:latin typeface="Arial" pitchFamily="34" charset="0"/>
                <a:cs typeface="Arial" pitchFamily="34" charset="0"/>
              </a:rPr>
              <a:t>Madya</a:t>
            </a:r>
            <a:r>
              <a:rPr lang="en-US" sz="2300" b="1" dirty="0" smtClean="0">
                <a:latin typeface="Arial" pitchFamily="34" charset="0"/>
                <a:cs typeface="Arial" pitchFamily="34" charset="0"/>
              </a:rPr>
              <a:t> Dr. </a:t>
            </a:r>
            <a:r>
              <a:rPr lang="en-US" sz="2300" b="1" dirty="0" err="1" smtClean="0">
                <a:latin typeface="Arial" pitchFamily="34" charset="0"/>
                <a:cs typeface="Arial" pitchFamily="34" charset="0"/>
              </a:rPr>
              <a:t>Mardziah</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Hayati</a:t>
            </a:r>
            <a:r>
              <a:rPr lang="en-US" sz="2300" b="1" dirty="0" smtClean="0">
                <a:latin typeface="Arial" pitchFamily="34" charset="0"/>
                <a:cs typeface="Arial" pitchFamily="34" charset="0"/>
              </a:rPr>
              <a:t> Abdullah </a:t>
            </a:r>
          </a:p>
          <a:p>
            <a:pPr marL="514350" indent="-514350">
              <a:buFont typeface="+mj-lt"/>
              <a:buAutoNum type="arabicPeriod"/>
            </a:pPr>
            <a:r>
              <a:rPr lang="en-US" sz="2300" b="1" dirty="0" smtClean="0">
                <a:latin typeface="Arial" pitchFamily="34" charset="0"/>
                <a:cs typeface="Arial" pitchFamily="34" charset="0"/>
              </a:rPr>
              <a:t>Prof. </a:t>
            </a:r>
            <a:r>
              <a:rPr lang="en-US" sz="2300" b="1" dirty="0" err="1" smtClean="0">
                <a:latin typeface="Arial" pitchFamily="34" charset="0"/>
                <a:cs typeface="Arial" pitchFamily="34" charset="0"/>
              </a:rPr>
              <a:t>Madya</a:t>
            </a:r>
            <a:r>
              <a:rPr lang="en-US" sz="2300" b="1" dirty="0" smtClean="0">
                <a:latin typeface="Arial" pitchFamily="34" charset="0"/>
                <a:cs typeface="Arial" pitchFamily="34" charset="0"/>
              </a:rPr>
              <a:t> Dr. </a:t>
            </a:r>
            <a:r>
              <a:rPr lang="en-US" sz="2300" b="1" dirty="0" err="1" smtClean="0">
                <a:latin typeface="Arial" pitchFamily="34" charset="0"/>
                <a:cs typeface="Arial" pitchFamily="34" charset="0"/>
              </a:rPr>
              <a:t>Arshad</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Abd</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Samad</a:t>
            </a:r>
            <a:r>
              <a:rPr lang="en-US" sz="2300" b="1" dirty="0" smtClean="0">
                <a:latin typeface="Arial" pitchFamily="34" charset="0"/>
                <a:cs typeface="Arial" pitchFamily="34" charset="0"/>
              </a:rPr>
              <a:t> </a:t>
            </a:r>
          </a:p>
          <a:p>
            <a:pPr marL="514350" indent="-514350">
              <a:buFont typeface="+mj-lt"/>
              <a:buAutoNum type="arabicPeriod"/>
            </a:pPr>
            <a:r>
              <a:rPr lang="en-US" sz="2300" b="1" dirty="0" smtClean="0">
                <a:latin typeface="Arial" pitchFamily="34" charset="0"/>
                <a:cs typeface="Arial" pitchFamily="34" charset="0"/>
              </a:rPr>
              <a:t>Prof. </a:t>
            </a:r>
            <a:r>
              <a:rPr lang="en-US" sz="2300" b="1" dirty="0" err="1" smtClean="0">
                <a:latin typeface="Arial" pitchFamily="34" charset="0"/>
                <a:cs typeface="Arial" pitchFamily="34" charset="0"/>
              </a:rPr>
              <a:t>Madya</a:t>
            </a:r>
            <a:r>
              <a:rPr lang="en-US" sz="2300" b="1" dirty="0" smtClean="0">
                <a:latin typeface="Arial" pitchFamily="34" charset="0"/>
                <a:cs typeface="Arial" pitchFamily="34" charset="0"/>
              </a:rPr>
              <a:t> Dr. </a:t>
            </a:r>
            <a:r>
              <a:rPr lang="en-US" sz="2300" b="1" dirty="0" err="1" smtClean="0">
                <a:latin typeface="Arial" pitchFamily="34" charset="0"/>
                <a:cs typeface="Arial" pitchFamily="34" charset="0"/>
              </a:rPr>
              <a:t>Noritah</a:t>
            </a:r>
            <a:r>
              <a:rPr lang="en-US" sz="2300" b="1" dirty="0" smtClean="0">
                <a:latin typeface="Arial" pitchFamily="34" charset="0"/>
                <a:cs typeface="Arial" pitchFamily="34" charset="0"/>
              </a:rPr>
              <a:t> Omar  </a:t>
            </a:r>
          </a:p>
          <a:p>
            <a:pPr marL="514350" indent="-514350">
              <a:buFont typeface="+mj-lt"/>
              <a:buAutoNum type="arabicPeriod"/>
            </a:pPr>
            <a:r>
              <a:rPr lang="en-US" sz="2300" b="1" dirty="0" smtClean="0">
                <a:latin typeface="Arial" pitchFamily="34" charset="0"/>
                <a:cs typeface="Arial" pitchFamily="34" charset="0"/>
              </a:rPr>
              <a:t>Prof. </a:t>
            </a:r>
            <a:r>
              <a:rPr lang="en-US" sz="2300" b="1" dirty="0" err="1" smtClean="0">
                <a:latin typeface="Arial" pitchFamily="34" charset="0"/>
                <a:cs typeface="Arial" pitchFamily="34" charset="0"/>
              </a:rPr>
              <a:t>Madya</a:t>
            </a:r>
            <a:r>
              <a:rPr lang="en-US" sz="2300" b="1" dirty="0" smtClean="0">
                <a:latin typeface="Arial" pitchFamily="34" charset="0"/>
                <a:cs typeface="Arial" pitchFamily="34" charset="0"/>
              </a:rPr>
              <a:t> Dr. </a:t>
            </a:r>
            <a:r>
              <a:rPr lang="en-US" sz="2300" b="1" dirty="0" err="1" smtClean="0">
                <a:latin typeface="Arial" pitchFamily="34" charset="0"/>
                <a:cs typeface="Arial" pitchFamily="34" charset="0"/>
              </a:rPr>
              <a:t>Ramdzani</a:t>
            </a:r>
            <a:r>
              <a:rPr lang="en-US" sz="2300" b="1" dirty="0" smtClean="0">
                <a:latin typeface="Arial" pitchFamily="34" charset="0"/>
                <a:cs typeface="Arial" pitchFamily="34" charset="0"/>
              </a:rPr>
              <a:t> Abdullah</a:t>
            </a:r>
          </a:p>
          <a:p>
            <a:pPr marL="514350" indent="-514350">
              <a:buFont typeface="+mj-lt"/>
              <a:buAutoNum type="arabicPeriod"/>
            </a:pPr>
            <a:r>
              <a:rPr lang="en-US" sz="2300" b="1" dirty="0" smtClean="0">
                <a:latin typeface="Arial" pitchFamily="34" charset="0"/>
                <a:cs typeface="Arial" pitchFamily="34" charset="0"/>
              </a:rPr>
              <a:t>Prof. </a:t>
            </a:r>
            <a:r>
              <a:rPr lang="en-US" sz="2300" b="1" dirty="0" err="1" smtClean="0">
                <a:latin typeface="Arial" pitchFamily="34" charset="0"/>
                <a:cs typeface="Arial" pitchFamily="34" charset="0"/>
              </a:rPr>
              <a:t>Madya</a:t>
            </a:r>
            <a:r>
              <a:rPr lang="en-US" sz="2300" b="1" dirty="0" smtClean="0">
                <a:latin typeface="Arial" pitchFamily="34" charset="0"/>
                <a:cs typeface="Arial" pitchFamily="34" charset="0"/>
              </a:rPr>
              <a:t> Dr. Wong Bee Eng</a:t>
            </a:r>
          </a:p>
          <a:p>
            <a:pPr marL="514350" indent="-514350">
              <a:buFont typeface="+mj-lt"/>
              <a:buAutoNum type="arabicPeriod"/>
            </a:pPr>
            <a:r>
              <a:rPr lang="en-US" sz="2300" b="1" dirty="0" smtClean="0">
                <a:latin typeface="Arial" pitchFamily="34" charset="0"/>
                <a:cs typeface="Arial" pitchFamily="34" charset="0"/>
              </a:rPr>
              <a:t>Tn. </a:t>
            </a:r>
            <a:r>
              <a:rPr lang="en-US" sz="2300" b="1" dirty="0" err="1" smtClean="0">
                <a:latin typeface="Arial" pitchFamily="34" charset="0"/>
                <a:cs typeface="Arial" pitchFamily="34" charset="0"/>
              </a:rPr>
              <a:t>Haji</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Rosdi</a:t>
            </a:r>
            <a:r>
              <a:rPr lang="en-US" sz="2300" b="1" dirty="0" smtClean="0">
                <a:latin typeface="Arial" pitchFamily="34" charset="0"/>
                <a:cs typeface="Arial" pitchFamily="34" charset="0"/>
              </a:rPr>
              <a:t> </a:t>
            </a:r>
            <a:r>
              <a:rPr lang="en-US" sz="2300" b="1" dirty="0" err="1" smtClean="0">
                <a:latin typeface="Arial" pitchFamily="34" charset="0"/>
                <a:cs typeface="Arial" pitchFamily="34" charset="0"/>
              </a:rPr>
              <a:t>Wah</a:t>
            </a:r>
            <a:r>
              <a:rPr lang="en-US" sz="2300" b="1" dirty="0" smtClean="0">
                <a:latin typeface="Arial" pitchFamily="34" charset="0"/>
                <a:cs typeface="Arial" pitchFamily="34" charset="0"/>
              </a:rPr>
              <a:t> </a:t>
            </a:r>
          </a:p>
          <a:p>
            <a:pPr marL="514350" indent="-514350">
              <a:buFont typeface="+mj-lt"/>
              <a:buAutoNum type="arabicPeriod"/>
            </a:pPr>
            <a:r>
              <a:rPr lang="en-US" sz="2300" b="1" dirty="0" smtClean="0">
                <a:latin typeface="Arial" pitchFamily="34" charset="0"/>
                <a:cs typeface="Arial" pitchFamily="34" charset="0"/>
              </a:rPr>
              <a:t>En. Abdullah </a:t>
            </a:r>
            <a:r>
              <a:rPr lang="en-US" sz="2300" b="1" dirty="0" err="1" smtClean="0">
                <a:latin typeface="Arial" pitchFamily="34" charset="0"/>
                <a:cs typeface="Arial" pitchFamily="34" charset="0"/>
              </a:rPr>
              <a:t>Arshad</a:t>
            </a:r>
            <a:r>
              <a:rPr lang="en-US" sz="2300" b="1" dirty="0" smtClean="0">
                <a:latin typeface="Arial" pitchFamily="34" charset="0"/>
                <a:cs typeface="Arial" pitchFamily="34" charset="0"/>
              </a:rPr>
              <a:t> </a:t>
            </a:r>
          </a:p>
          <a:p>
            <a:pPr marL="514350" indent="-514350">
              <a:buFont typeface="+mj-lt"/>
              <a:buAutoNum type="arabicPeriod"/>
            </a:pPr>
            <a:endParaRPr lang="en-US" sz="2800" b="1" dirty="0" smtClean="0"/>
          </a:p>
          <a:p>
            <a:r>
              <a:rPr lang="en-US" sz="2800" b="1" dirty="0" smtClean="0"/>
              <a:t>  </a:t>
            </a:r>
          </a:p>
          <a:p>
            <a:pPr fontAlgn="auto">
              <a:spcAft>
                <a:spcPts val="0"/>
              </a:spcAft>
              <a:defRPr/>
            </a:pPr>
            <a:endParaRPr lang="en-US" sz="2000" b="1" dirty="0">
              <a:solidFill>
                <a:schemeClr val="bg1">
                  <a:lumMod val="50000"/>
                </a:schemeClr>
              </a:solidFill>
              <a:latin typeface="Arial Narrow" panose="020B0606020202030204" pitchFamily="34" charset="0"/>
            </a:endParaRPr>
          </a:p>
          <a:p>
            <a:pPr fontAlgn="auto">
              <a:spcAft>
                <a:spcPts val="0"/>
              </a:spcAft>
              <a:defRPr/>
            </a:pPr>
            <a:r>
              <a:rPr lang="en-US" sz="2000" b="1" dirty="0" smtClean="0">
                <a:solidFill>
                  <a:schemeClr val="bg1">
                    <a:lumMod val="50000"/>
                  </a:schemeClr>
                </a:solidFill>
                <a:latin typeface="Arial Narrow" panose="020B0606020202030204" pitchFamily="34" charset="0"/>
              </a:rPr>
              <a:t> </a:t>
            </a:r>
            <a:endParaRPr lang="ms-MY" sz="2000" b="1" dirty="0">
              <a:solidFill>
                <a:schemeClr val="bg1">
                  <a:lumMod val="50000"/>
                </a:schemeClr>
              </a:solidFill>
              <a:latin typeface="Arial Narrow" panose="020B0606020202030204" pitchFamily="34" charset="0"/>
            </a:endParaRPr>
          </a:p>
        </p:txBody>
      </p:sp>
      <p:sp>
        <p:nvSpPr>
          <p:cNvPr id="12" name="Title 1"/>
          <p:cNvSpPr txBox="1">
            <a:spLocks/>
          </p:cNvSpPr>
          <p:nvPr/>
        </p:nvSpPr>
        <p:spPr>
          <a:xfrm>
            <a:off x="533400" y="304800"/>
            <a:ext cx="7924800" cy="6131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000" b="1" dirty="0" smtClean="0">
                <a:solidFill>
                  <a:srgbClr val="A31435"/>
                </a:solidFill>
                <a:latin typeface="Arial Narrow" panose="020B0606020202030204" pitchFamily="34" charset="0"/>
              </a:rPr>
              <a:t>JAWATANKUASA EDITORIAL SRP </a:t>
            </a:r>
            <a:endParaRPr lang="ms-MY" sz="4000" b="1" dirty="0">
              <a:solidFill>
                <a:srgbClr val="A31435"/>
              </a:solidFill>
              <a:latin typeface="Arial Narrow" panose="020B0606020202030204" pitchFamily="34" charset="0"/>
            </a:endParaRPr>
          </a:p>
        </p:txBody>
      </p:sp>
    </p:spTree>
    <p:extLst>
      <p:ext uri="{BB962C8B-B14F-4D97-AF65-F5344CB8AC3E}">
        <p14:creationId xmlns:p14="http://schemas.microsoft.com/office/powerpoint/2010/main" val="93107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4" name="Round Diagonal Corner Rectangle 3"/>
          <p:cNvSpPr/>
          <p:nvPr/>
        </p:nvSpPr>
        <p:spPr>
          <a:xfrm rot="5400000">
            <a:off x="5288621" y="2164421"/>
            <a:ext cx="2071958" cy="3505200"/>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ms-MY" dirty="0"/>
          </a:p>
        </p:txBody>
      </p:sp>
      <p:sp>
        <p:nvSpPr>
          <p:cNvPr id="11" name="Round Diagonal Corner Rectangle 10"/>
          <p:cNvSpPr/>
          <p:nvPr/>
        </p:nvSpPr>
        <p:spPr>
          <a:xfrm rot="5400000">
            <a:off x="1788406" y="92463"/>
            <a:ext cx="2071958" cy="3505200"/>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ms-MY" dirty="0"/>
          </a:p>
        </p:txBody>
      </p:sp>
      <p:sp>
        <p:nvSpPr>
          <p:cNvPr id="13" name="Round Diagonal Corner Rectangle 12"/>
          <p:cNvSpPr/>
          <p:nvPr/>
        </p:nvSpPr>
        <p:spPr>
          <a:xfrm>
            <a:off x="4597636" y="2027928"/>
            <a:ext cx="1219200" cy="838200"/>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ms-MY"/>
          </a:p>
        </p:txBody>
      </p:sp>
      <p:sp>
        <p:nvSpPr>
          <p:cNvPr id="14" name="Round Diagonal Corner Rectangle 13"/>
          <p:cNvSpPr/>
          <p:nvPr/>
        </p:nvSpPr>
        <p:spPr>
          <a:xfrm>
            <a:off x="3325028" y="2895600"/>
            <a:ext cx="1219200" cy="83820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ms-MY"/>
          </a:p>
        </p:txBody>
      </p:sp>
      <p:sp>
        <p:nvSpPr>
          <p:cNvPr id="15" name="Rectangle 14"/>
          <p:cNvSpPr/>
          <p:nvPr/>
        </p:nvSpPr>
        <p:spPr>
          <a:xfrm>
            <a:off x="886628" y="2087940"/>
            <a:ext cx="7315200" cy="1569660"/>
          </a:xfrm>
          <a:prstGeom prst="rect">
            <a:avLst/>
          </a:prstGeom>
          <a:solidFill>
            <a:schemeClr val="bg1">
              <a:lumMod val="95000"/>
              <a:alpha val="77000"/>
            </a:schemeClr>
          </a:solidFill>
        </p:spPr>
        <p:txBody>
          <a:bodyPr wrap="square">
            <a:spAutoFit/>
          </a:bodyPr>
          <a:lstStyle/>
          <a:p>
            <a:pPr algn="ctr">
              <a:defRPr/>
            </a:pPr>
            <a:r>
              <a:rPr lang="en-US" sz="3200" b="1" dirty="0">
                <a:solidFill>
                  <a:srgbClr val="A31435"/>
                </a:solidFill>
                <a:latin typeface="Arial" panose="020B0604020202020204" pitchFamily="34" charset="0"/>
                <a:cs typeface="Arial" panose="020B0604020202020204" pitchFamily="34" charset="0"/>
              </a:rPr>
              <a:t>PERSEDIAAN PELAN KOMUNIKASI UNTUK MENGHADAPI AUDIT PENGEKALAN SWAAKREDITASI</a:t>
            </a:r>
          </a:p>
        </p:txBody>
      </p:sp>
    </p:spTree>
    <p:extLst>
      <p:ext uri="{BB962C8B-B14F-4D97-AF65-F5344CB8AC3E}">
        <p14:creationId xmlns:p14="http://schemas.microsoft.com/office/powerpoint/2010/main" val="93107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8" name="Title 1"/>
          <p:cNvSpPr>
            <a:spLocks noGrp="1"/>
          </p:cNvSpPr>
          <p:nvPr>
            <p:ph type="title"/>
          </p:nvPr>
        </p:nvSpPr>
        <p:spPr>
          <a:xfrm>
            <a:off x="457200" y="381000"/>
            <a:ext cx="8229600" cy="1295400"/>
          </a:xfrm>
        </p:spPr>
        <p:txBody>
          <a:bodyPr>
            <a:noAutofit/>
          </a:bodyPr>
          <a:lstStyle/>
          <a:p>
            <a:pPr algn="l"/>
            <a:r>
              <a:rPr lang="en-US" sz="4000" b="1" dirty="0" smtClean="0">
                <a:solidFill>
                  <a:schemeClr val="tx1">
                    <a:lumMod val="50000"/>
                    <a:lumOff val="50000"/>
                  </a:schemeClr>
                </a:solidFill>
                <a:latin typeface="Arial" panose="020B0604020202020204" pitchFamily="34" charset="0"/>
                <a:cs typeface="Arial" panose="020B0604020202020204" pitchFamily="34" charset="0"/>
              </a:rPr>
              <a:t>TUJUAN</a:t>
            </a:r>
            <a:r>
              <a:rPr lang="en-US" sz="3200" b="1" dirty="0" smtClean="0">
                <a:latin typeface="Arial" panose="020B0604020202020204" pitchFamily="34" charset="0"/>
                <a:cs typeface="Arial" panose="020B0604020202020204" pitchFamily="34" charset="0"/>
              </a:rPr>
              <a:t> </a:t>
            </a:r>
            <a:r>
              <a:rPr lang="en-US" sz="3200" b="1" dirty="0" smtClean="0">
                <a:solidFill>
                  <a:srgbClr val="A31435"/>
                </a:solidFill>
                <a:latin typeface="Arial" panose="020B0604020202020204" pitchFamily="34" charset="0"/>
                <a:cs typeface="Arial" panose="020B0604020202020204" pitchFamily="34" charset="0"/>
              </a:rPr>
              <a:t>PELAN KOMUNIKASI PERSEDIAAN AUDIT SWAAKREDITASI </a:t>
            </a:r>
            <a:endParaRPr lang="en-US" sz="3200" b="1" dirty="0">
              <a:solidFill>
                <a:srgbClr val="A31435"/>
              </a:solidFill>
              <a:latin typeface="Arial" panose="020B0604020202020204" pitchFamily="34" charset="0"/>
              <a:cs typeface="Arial" panose="020B0604020202020204" pitchFamily="34" charset="0"/>
            </a:endParaRPr>
          </a:p>
        </p:txBody>
      </p:sp>
      <p:sp>
        <p:nvSpPr>
          <p:cNvPr id="57345" name="Rectangle 1"/>
          <p:cNvSpPr>
            <a:spLocks noChangeArrowheads="1"/>
          </p:cNvSpPr>
          <p:nvPr/>
        </p:nvSpPr>
        <p:spPr bwMode="auto">
          <a:xfrm>
            <a:off x="228600" y="1463935"/>
            <a:ext cx="85344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i="0"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ms-MY"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Memastikan semua pemegang taruh </a:t>
            </a:r>
            <a:r>
              <a:rPr kumimoji="0" lang="ms-MY" sz="2400" b="1" i="0" u="none" strike="noStrike" cap="none" normalizeH="0" baseline="0" dirty="0" smtClean="0">
                <a:ln>
                  <a:noFill/>
                </a:ln>
                <a:effectLst/>
                <a:latin typeface="Arial" pitchFamily="34" charset="0"/>
                <a:ea typeface="Calibri" pitchFamily="34" charset="0"/>
                <a:cs typeface="Arial" pitchFamily="34" charset="0"/>
              </a:rPr>
              <a:t>(</a:t>
            </a:r>
            <a:r>
              <a:rPr kumimoji="0" lang="ms-MY" sz="2800" b="1" i="0" u="none" strike="noStrike" cap="none" normalizeH="0" baseline="0" dirty="0" smtClean="0">
                <a:ln>
                  <a:noFill/>
                </a:ln>
                <a:effectLst/>
                <a:latin typeface="Arial" pitchFamily="34" charset="0"/>
                <a:ea typeface="Calibri" pitchFamily="34" charset="0"/>
                <a:cs typeface="Arial" pitchFamily="34" charset="0"/>
              </a:rPr>
              <a:t>LPU, JPU,</a:t>
            </a:r>
            <a:r>
              <a:rPr kumimoji="0" lang="ms-MY" sz="2800" b="1" i="0" u="none" strike="noStrike" cap="none" normalizeH="0" dirty="0" smtClean="0">
                <a:ln>
                  <a:noFill/>
                </a:ln>
                <a:effectLst/>
                <a:latin typeface="Arial" pitchFamily="34" charset="0"/>
                <a:ea typeface="Calibri" pitchFamily="34" charset="0"/>
                <a:cs typeface="Arial" pitchFamily="34" charset="0"/>
              </a:rPr>
              <a:t> Pegawai </a:t>
            </a:r>
            <a:r>
              <a:rPr lang="ms-MY" sz="2800" b="1" dirty="0" smtClean="0">
                <a:latin typeface="Arial" pitchFamily="34" charset="0"/>
                <a:ea typeface="Calibri" pitchFamily="34" charset="0"/>
                <a:cs typeface="Arial" pitchFamily="34" charset="0"/>
              </a:rPr>
              <a:t>K</a:t>
            </a:r>
            <a:r>
              <a:rPr kumimoji="0" lang="ms-MY" sz="2800" b="1" i="0" u="none" strike="noStrike" cap="none" normalizeH="0" dirty="0" smtClean="0">
                <a:ln>
                  <a:noFill/>
                </a:ln>
                <a:effectLst/>
                <a:latin typeface="Arial" pitchFamily="34" charset="0"/>
                <a:ea typeface="Calibri" pitchFamily="34" charset="0"/>
                <a:cs typeface="Arial" pitchFamily="34" charset="0"/>
              </a:rPr>
              <a:t>anan, </a:t>
            </a:r>
            <a:r>
              <a:rPr kumimoji="0" lang="ms-MY" sz="2800" b="1" i="0" u="none" strike="noStrike" cap="none" normalizeH="0" baseline="0" dirty="0" smtClean="0">
                <a:ln>
                  <a:noFill/>
                </a:ln>
                <a:effectLst/>
                <a:latin typeface="Arial" pitchFamily="34" charset="0"/>
                <a:ea typeface="Calibri" pitchFamily="34" charset="0"/>
                <a:cs typeface="Arial" pitchFamily="34" charset="0"/>
              </a:rPr>
              <a:t>Staf Akademik, </a:t>
            </a:r>
            <a:r>
              <a:rPr kumimoji="0" lang="ms-MY" sz="2800" b="1" i="0" strike="noStrike" cap="none" normalizeH="0" baseline="0" dirty="0" smtClean="0">
                <a:ln>
                  <a:noFill/>
                </a:ln>
                <a:effectLst/>
                <a:latin typeface="Arial" pitchFamily="34" charset="0"/>
                <a:ea typeface="Calibri" pitchFamily="34" charset="0"/>
                <a:cs typeface="Arial" pitchFamily="34" charset="0"/>
              </a:rPr>
              <a:t>Staf P</a:t>
            </a:r>
            <a:r>
              <a:rPr kumimoji="0" lang="ms-MY" sz="2800" b="1" i="0" u="none" strike="noStrike" cap="none" normalizeH="0" baseline="0" dirty="0" smtClean="0">
                <a:ln>
                  <a:noFill/>
                </a:ln>
                <a:effectLst/>
                <a:latin typeface="Arial" pitchFamily="34" charset="0"/>
                <a:ea typeface="Calibri" pitchFamily="34" charset="0"/>
                <a:cs typeface="Arial" pitchFamily="34" charset="0"/>
              </a:rPr>
              <a:t>elaksana dan Pelajar</a:t>
            </a:r>
            <a:r>
              <a:rPr kumimoji="0" lang="ms-MY" sz="2400" b="1" i="0" u="none" strike="noStrike" cap="none" normalizeH="0" baseline="0" dirty="0" smtClean="0">
                <a:ln>
                  <a:noFill/>
                </a:ln>
                <a:effectLst/>
                <a:latin typeface="Arial" pitchFamily="34" charset="0"/>
                <a:ea typeface="Calibri" pitchFamily="34" charset="0"/>
                <a:cs typeface="Arial" pitchFamily="34" charset="0"/>
              </a:rPr>
              <a:t>) </a:t>
            </a:r>
            <a:r>
              <a:rPr kumimoji="0" lang="ms-MY"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mendapat maklumat yang jelas tentang swaakreditasi, kepentingan swaakreditasi kepada UPM, peranan dalam menjayakan audit pengekalan swaakreditasi dan maklumat yang </a:t>
            </a:r>
            <a:r>
              <a:rPr lang="ms-MY" sz="2400" b="1" dirty="0" smtClean="0">
                <a:latin typeface="Arial" pitchFamily="34" charset="0"/>
                <a:ea typeface="Calibri" pitchFamily="34" charset="0"/>
                <a:cs typeface="Arial" pitchFamily="34" charset="0"/>
              </a:rPr>
              <a:t>di</a:t>
            </a:r>
            <a:r>
              <a:rPr kumimoji="0" lang="ms-MY"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sediakan dalam dokumen SRP</a:t>
            </a:r>
          </a:p>
          <a:p>
            <a:pPr marL="0" marR="0" lvl="0" indent="0" algn="just" defTabSz="914400" rtl="0" eaLnBrk="1" fontAlgn="base" latinLnBrk="0" hangingPunct="1">
              <a:lnSpc>
                <a:spcPct val="100000"/>
              </a:lnSpc>
              <a:spcBef>
                <a:spcPct val="0"/>
              </a:spcBef>
              <a:spcAft>
                <a:spcPct val="0"/>
              </a:spcAft>
              <a:buClrTx/>
              <a:buSzTx/>
              <a:buFontTx/>
              <a:buNone/>
              <a:tabLst/>
            </a:pPr>
            <a:endParaRPr lang="ms-MY" sz="2400" dirty="0">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ms-MY" sz="2400" b="1" i="0" u="none" strike="noStrike" cap="none" normalizeH="0" baseline="0" dirty="0" smtClean="0">
                <a:ln>
                  <a:noFill/>
                </a:ln>
                <a:solidFill>
                  <a:srgbClr val="A31435"/>
                </a:solidFill>
                <a:effectLst/>
                <a:latin typeface="Arial" pitchFamily="34" charset="0"/>
                <a:ea typeface="Calibri" pitchFamily="34" charset="0"/>
                <a:cs typeface="Arial" pitchFamily="34" charset="0"/>
              </a:rPr>
              <a:t>TANGGUNGJAWAB :</a:t>
            </a:r>
            <a:r>
              <a:rPr kumimoji="0" lang="ms-MY" sz="240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s-MY" sz="2800" b="1" i="0" u="none" strike="noStrike" cap="none" normalizeH="0" baseline="0" dirty="0" smtClean="0">
                <a:ln>
                  <a:noFill/>
                </a:ln>
                <a:effectLst/>
                <a:latin typeface="Arial" pitchFamily="34" charset="0"/>
                <a:ea typeface="Calibri" pitchFamily="34" charset="0"/>
                <a:cs typeface="Arial" pitchFamily="34" charset="0"/>
              </a:rPr>
              <a:t>CoSComm dan PTJ</a:t>
            </a:r>
            <a:endParaRPr kumimoji="0" lang="ms-MY" sz="2800" b="1" i="0" u="none" strike="noStrike" cap="none" normalizeH="0" baseline="0" dirty="0" smtClean="0">
              <a:ln>
                <a:noFill/>
              </a:ln>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283366147"/>
              </p:ext>
            </p:extLst>
          </p:nvPr>
        </p:nvGraphicFramePr>
        <p:xfrm>
          <a:off x="609600" y="1447800"/>
          <a:ext cx="8077200" cy="3581400"/>
        </p:xfrm>
        <a:graphic>
          <a:graphicData uri="http://schemas.openxmlformats.org/drawingml/2006/table">
            <a:tbl>
              <a:tblPr>
                <a:tableStyleId>{9D7B26C5-4107-4FEC-AEDC-1716B250A1EF}</a:tableStyleId>
              </a:tblPr>
              <a:tblGrid>
                <a:gridCol w="3657774"/>
                <a:gridCol w="2726149"/>
                <a:gridCol w="1693277"/>
              </a:tblGrid>
              <a:tr h="318524">
                <a:tc>
                  <a:txBody>
                    <a:bodyPr/>
                    <a:lstStyle/>
                    <a:p>
                      <a:pPr marL="0" marR="0" algn="ctr">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Aktiviti/Projek</a:t>
                      </a:r>
                      <a:endParaRPr lang="ms-MY" sz="1600" b="1" noProof="0" dirty="0">
                        <a:solidFill>
                          <a:schemeClr val="tx1"/>
                        </a:solidFill>
                        <a:latin typeface="Arial" pitchFamily="34" charset="0"/>
                        <a:ea typeface="Calibri"/>
                        <a:cs typeface="Arial" pitchFamily="34" charset="0"/>
                      </a:endParaRPr>
                    </a:p>
                  </a:txBody>
                  <a:tcPr marL="48506" marR="48506" marT="0" marB="0">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Saluran/Medium</a:t>
                      </a:r>
                      <a:endParaRPr lang="ms-MY" sz="1600" b="1" noProof="0" dirty="0">
                        <a:solidFill>
                          <a:schemeClr val="tx1"/>
                        </a:solidFill>
                        <a:latin typeface="Arial" pitchFamily="34" charset="0"/>
                        <a:ea typeface="Calibri"/>
                        <a:cs typeface="Arial" pitchFamily="34" charset="0"/>
                      </a:endParaRPr>
                    </a:p>
                  </a:txBody>
                  <a:tcPr marL="48506" marR="48506" marT="0" marB="0">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Tarikh</a:t>
                      </a:r>
                      <a:endParaRPr lang="ms-MY" sz="1600" b="1" noProof="0" dirty="0">
                        <a:solidFill>
                          <a:schemeClr val="tx1"/>
                        </a:solidFill>
                        <a:latin typeface="Arial" pitchFamily="34" charset="0"/>
                        <a:ea typeface="Calibri"/>
                        <a:cs typeface="Arial" pitchFamily="34" charset="0"/>
                      </a:endParaRPr>
                    </a:p>
                  </a:txBody>
                  <a:tcPr marL="48506" marR="48506" marT="0" marB="0">
                    <a:lnB w="12700" cap="flat" cmpd="sng" algn="ctr">
                      <a:solidFill>
                        <a:schemeClr val="tx1"/>
                      </a:solidFill>
                      <a:prstDash val="solid"/>
                      <a:round/>
                      <a:headEnd type="none" w="med" len="med"/>
                      <a:tailEnd type="none" w="med" len="med"/>
                    </a:lnB>
                    <a:solidFill>
                      <a:schemeClr val="bg1">
                        <a:lumMod val="65000"/>
                      </a:schemeClr>
                    </a:solidFill>
                  </a:tcPr>
                </a:tc>
              </a:tr>
              <a:tr h="1351729">
                <a:tc>
                  <a:txBody>
                    <a:bodyPr/>
                    <a:lstStyle/>
                    <a:p>
                      <a:pPr marL="0" marR="0">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Menyediakan Powerpoint khas swaakreditasi yang mengandungi maklumat penting swaakreditasi untuk kefahaman pemegang taruh</a:t>
                      </a:r>
                      <a:endParaRPr lang="ms-MY" sz="16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Laman web UPM </a:t>
                      </a:r>
                    </a:p>
                    <a:p>
                      <a:pPr marL="0" marR="0">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Laman web PTJ</a:t>
                      </a:r>
                    </a:p>
                    <a:p>
                      <a:pPr marL="0" marR="0">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Laman Web CosComm</a:t>
                      </a:r>
                    </a:p>
                    <a:p>
                      <a:pPr marL="0" marR="0">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Buletin Online </a:t>
                      </a:r>
                      <a:endParaRPr lang="ms-MY" sz="16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10</a:t>
                      </a:r>
                      <a:r>
                        <a:rPr lang="ms-MY" sz="1600" b="1" baseline="0" noProof="0" dirty="0" smtClean="0">
                          <a:solidFill>
                            <a:schemeClr val="tx1"/>
                          </a:solidFill>
                          <a:latin typeface="Arial" pitchFamily="34" charset="0"/>
                          <a:cs typeface="Arial" pitchFamily="34" charset="0"/>
                        </a:rPr>
                        <a:t> </a:t>
                      </a:r>
                      <a:r>
                        <a:rPr lang="ms-MY" sz="1600" b="1" noProof="0" dirty="0" smtClean="0">
                          <a:solidFill>
                            <a:schemeClr val="tx1"/>
                          </a:solidFill>
                          <a:latin typeface="Arial" pitchFamily="34" charset="0"/>
                          <a:cs typeface="Arial" pitchFamily="34" charset="0"/>
                        </a:rPr>
                        <a:t>April 2015</a:t>
                      </a:r>
                      <a:endParaRPr lang="ms-MY" sz="16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1147">
                <a:tc>
                  <a:txBody>
                    <a:bodyPr/>
                    <a:lstStyle/>
                    <a:p>
                      <a:pPr marL="0" marR="0">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Menyediakan Risalah atau Pamplet mengandungi maklumat ringkas komponan penting yang perlu diketahui oleh pemegang taruh </a:t>
                      </a:r>
                      <a:endParaRPr lang="ms-MY" sz="16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Edaran kepada semua PTJ dan pelajar</a:t>
                      </a:r>
                    </a:p>
                    <a:p>
                      <a:pPr marL="0" marR="0">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Buletin Online </a:t>
                      </a:r>
                    </a:p>
                    <a:p>
                      <a:pPr marL="0" marR="0">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Laman web UPM </a:t>
                      </a:r>
                    </a:p>
                    <a:p>
                      <a:pPr marL="0" marR="0">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Laman web PTJ</a:t>
                      </a:r>
                    </a:p>
                    <a:p>
                      <a:pPr marL="0" marR="0">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Laman web CoSComm</a:t>
                      </a:r>
                      <a:endParaRPr lang="ms-MY" sz="16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14 April 2015</a:t>
                      </a:r>
                      <a:endParaRPr lang="ms-MY" sz="16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tcPr>
                </a:tc>
              </a:tr>
            </a:tbl>
          </a:graphicData>
        </a:graphic>
      </p:graphicFrame>
      <p:sp>
        <p:nvSpPr>
          <p:cNvPr id="7" name="Rectangle 6"/>
          <p:cNvSpPr/>
          <p:nvPr/>
        </p:nvSpPr>
        <p:spPr>
          <a:xfrm>
            <a:off x="838200" y="341293"/>
            <a:ext cx="7543800" cy="954107"/>
          </a:xfrm>
          <a:prstGeom prst="rect">
            <a:avLst/>
          </a:prstGeom>
        </p:spPr>
        <p:txBody>
          <a:bodyPr wrap="square">
            <a:spAutoFit/>
          </a:bodyPr>
          <a:lstStyle/>
          <a:p>
            <a:pPr algn="ctr"/>
            <a:r>
              <a:rPr lang="en-US" sz="2800" b="1" dirty="0" smtClean="0">
                <a:solidFill>
                  <a:schemeClr val="tx1">
                    <a:lumMod val="50000"/>
                    <a:lumOff val="50000"/>
                  </a:schemeClr>
                </a:solidFill>
                <a:latin typeface="Arial" panose="020B0604020202020204" pitchFamily="34" charset="0"/>
                <a:cs typeface="Arial" panose="020B0604020202020204" pitchFamily="34" charset="0"/>
              </a:rPr>
              <a:t>BAHAN KOMUNIKASI PERSEDIAAN AUDIT SWAAKREDITASI </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7" name="Rectangle 6"/>
          <p:cNvSpPr/>
          <p:nvPr/>
        </p:nvSpPr>
        <p:spPr>
          <a:xfrm>
            <a:off x="838200" y="341293"/>
            <a:ext cx="7543800" cy="954107"/>
          </a:xfrm>
          <a:prstGeom prst="rect">
            <a:avLst/>
          </a:prstGeom>
        </p:spPr>
        <p:txBody>
          <a:bodyPr wrap="square">
            <a:spAutoFit/>
          </a:bodyPr>
          <a:lstStyle/>
          <a:p>
            <a:pPr algn="ctr"/>
            <a:r>
              <a:rPr lang="en-US" sz="2800" b="1" dirty="0" smtClean="0">
                <a:solidFill>
                  <a:schemeClr val="tx1">
                    <a:lumMod val="50000"/>
                    <a:lumOff val="50000"/>
                  </a:schemeClr>
                </a:solidFill>
                <a:latin typeface="Arial" panose="020B0604020202020204" pitchFamily="34" charset="0"/>
                <a:cs typeface="Arial" panose="020B0604020202020204" pitchFamily="34" charset="0"/>
              </a:rPr>
              <a:t>BAHAN KOMUNIKASI PERSEDIAAN AUDIT SWAAKREDITASI </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41320895"/>
              </p:ext>
            </p:extLst>
          </p:nvPr>
        </p:nvGraphicFramePr>
        <p:xfrm>
          <a:off x="685800" y="1463674"/>
          <a:ext cx="7914828" cy="4690872"/>
        </p:xfrm>
        <a:graphic>
          <a:graphicData uri="http://schemas.openxmlformats.org/drawingml/2006/table">
            <a:tbl>
              <a:tblPr>
                <a:tableStyleId>{9D7B26C5-4107-4FEC-AEDC-1716B250A1EF}</a:tableStyleId>
              </a:tblPr>
              <a:tblGrid>
                <a:gridCol w="3584245"/>
                <a:gridCol w="2671346"/>
                <a:gridCol w="1659237"/>
              </a:tblGrid>
              <a:tr h="765048">
                <a:tc>
                  <a:txBody>
                    <a:bodyPr/>
                    <a:lstStyle/>
                    <a:p>
                      <a:pPr marL="0" marR="0">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Menyediakan Poster berkenaan Hebahan Audit Pengekalan Swaakreditasi UPM </a:t>
                      </a:r>
                      <a:endParaRPr lang="ms-MY" sz="14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Papan kenyataan Kolej Kediaman, Fakulti dan semua PTJ </a:t>
                      </a:r>
                      <a:endParaRPr lang="ms-MY" sz="14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23 Julai 2015</a:t>
                      </a:r>
                      <a:endParaRPr lang="ms-MY" sz="14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8758">
                <a:tc>
                  <a:txBody>
                    <a:bodyPr/>
                    <a:lstStyle/>
                    <a:p>
                      <a:pPr marL="0" marR="0">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Menyediakan Banner dan Stand Bunting berkenaan tarikh Audit Pengekalan Swaakreditasi UPM</a:t>
                      </a:r>
                      <a:endParaRPr lang="ms-MY" sz="14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Banner hadapan Masjid </a:t>
                      </a:r>
                    </a:p>
                    <a:p>
                      <a:pPr marL="0" marR="0">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Banner hadapan FEP</a:t>
                      </a:r>
                    </a:p>
                    <a:p>
                      <a:pPr marL="0" marR="0">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Banner berdekatan simpang IBS</a:t>
                      </a:r>
                    </a:p>
                    <a:p>
                      <a:pPr marL="0" marR="0">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Stand Bunting di lokasi strategik semua Fakulti, Bangunan Pentadbiran, SPS dan UPM Kampus Bintulu</a:t>
                      </a:r>
                      <a:endParaRPr lang="ms-MY" sz="14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Stand Bunting – 1 September 2015</a:t>
                      </a:r>
                    </a:p>
                    <a:p>
                      <a:pPr marL="0" marR="0" algn="ctr">
                        <a:lnSpc>
                          <a:spcPct val="115000"/>
                        </a:lnSpc>
                        <a:spcBef>
                          <a:spcPts val="0"/>
                        </a:spcBef>
                        <a:spcAft>
                          <a:spcPts val="0"/>
                        </a:spcAft>
                      </a:pPr>
                      <a:endParaRPr lang="ms-MY" sz="1400" b="1" noProof="0" dirty="0" smtClean="0">
                        <a:solidFill>
                          <a:schemeClr val="tx1"/>
                        </a:solidFill>
                        <a:latin typeface="Arial" pitchFamily="34" charset="0"/>
                        <a:cs typeface="Arial" pitchFamily="34" charset="0"/>
                      </a:endParaRPr>
                    </a:p>
                    <a:p>
                      <a:pPr marL="0" marR="0" algn="ctr">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Banner - 10 September 2015</a:t>
                      </a:r>
                      <a:endParaRPr lang="ms-MY" sz="14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8758">
                <a:tc>
                  <a:txBody>
                    <a:bodyPr/>
                    <a:lstStyle/>
                    <a:p>
                      <a:pPr marL="0" marR="0">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Menyediakan CD powerpoint dalam bas </a:t>
                      </a:r>
                    </a:p>
                    <a:p>
                      <a:pPr marL="0" marR="0">
                        <a:lnSpc>
                          <a:spcPct val="115000"/>
                        </a:lnSpc>
                        <a:spcBef>
                          <a:spcPts val="0"/>
                        </a:spcBef>
                        <a:spcAft>
                          <a:spcPts val="0"/>
                        </a:spcAft>
                      </a:pPr>
                      <a:endParaRPr lang="ms-MY" sz="1400" b="1" noProof="0" dirty="0" smtClean="0">
                        <a:solidFill>
                          <a:schemeClr val="tx1"/>
                        </a:solidFill>
                        <a:latin typeface="Arial" pitchFamily="34" charset="0"/>
                        <a:cs typeface="Arial" pitchFamily="34" charset="0"/>
                      </a:endParaRPr>
                    </a:p>
                    <a:p>
                      <a:pPr marL="0" marR="0">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(tertakluk kemudahan monitor &amp; CD player)</a:t>
                      </a:r>
                      <a:endParaRPr lang="ms-MY" sz="14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Diedarkan kepada Seksyen Pengangkutan untuk dipasang/dimainkan oleh pemandu bas semasa perkhidmatan bas dalam kampus untuk tempoh 2-3 minggu sebelum tarikh audit oleh pihak MQA</a:t>
                      </a:r>
                      <a:endParaRPr lang="ms-MY" sz="14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400" b="1" noProof="0" dirty="0" smtClean="0">
                          <a:solidFill>
                            <a:schemeClr val="tx1"/>
                          </a:solidFill>
                          <a:latin typeface="Arial" pitchFamily="34" charset="0"/>
                          <a:cs typeface="Arial" pitchFamily="34" charset="0"/>
                        </a:rPr>
                        <a:t>07 Sept – 1</a:t>
                      </a:r>
                      <a:r>
                        <a:rPr lang="ms-MY" sz="1400" b="1" baseline="0" noProof="0" dirty="0" smtClean="0">
                          <a:solidFill>
                            <a:schemeClr val="tx1"/>
                          </a:solidFill>
                          <a:latin typeface="Arial" pitchFamily="34" charset="0"/>
                          <a:cs typeface="Arial" pitchFamily="34" charset="0"/>
                        </a:rPr>
                        <a:t> Oktober </a:t>
                      </a:r>
                      <a:r>
                        <a:rPr lang="ms-MY" sz="1400" b="1" noProof="0" dirty="0" smtClean="0">
                          <a:solidFill>
                            <a:schemeClr val="tx1"/>
                          </a:solidFill>
                          <a:latin typeface="Arial" pitchFamily="34" charset="0"/>
                          <a:cs typeface="Arial" pitchFamily="34" charset="0"/>
                        </a:rPr>
                        <a:t>2015</a:t>
                      </a:r>
                      <a:endParaRPr lang="ms-MY" sz="1400" b="1" noProof="0" dirty="0">
                        <a:solidFill>
                          <a:schemeClr val="tx1"/>
                        </a:solidFill>
                        <a:latin typeface="Arial" pitchFamily="34" charset="0"/>
                        <a:ea typeface="Calibri"/>
                        <a:cs typeface="Arial" pitchFamily="34" charset="0"/>
                      </a:endParaRPr>
                    </a:p>
                  </a:txBody>
                  <a:tcPr marL="48506" marR="48506"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2" name="Rectangle 1"/>
          <p:cNvSpPr/>
          <p:nvPr/>
        </p:nvSpPr>
        <p:spPr>
          <a:xfrm>
            <a:off x="533400" y="1524000"/>
            <a:ext cx="8077200" cy="5016758"/>
          </a:xfrm>
          <a:prstGeom prst="rect">
            <a:avLst/>
          </a:prstGeom>
        </p:spPr>
        <p:txBody>
          <a:bodyPr wrap="square">
            <a:spAutoFit/>
          </a:bodyPr>
          <a:lstStyle/>
          <a:p>
            <a:pPr>
              <a:defRPr/>
            </a:pPr>
            <a:r>
              <a:rPr lang="en-US" sz="3200" b="1" dirty="0">
                <a:solidFill>
                  <a:srgbClr val="A31435"/>
                </a:solidFill>
                <a:latin typeface="Arial" panose="020B0604020202020204" pitchFamily="34" charset="0"/>
                <a:cs typeface="Arial" panose="020B0604020202020204" pitchFamily="34" charset="0"/>
              </a:rPr>
              <a:t>APAKAH PERSEDIAAN FAKULTI, BAHAGIAN AKADEMIK, SPS DAN PTJ UNTUK MENGHADAPI AUDIT PENGEKALAN </a:t>
            </a:r>
            <a:r>
              <a:rPr lang="en-US" sz="3200" b="1" dirty="0" smtClean="0">
                <a:solidFill>
                  <a:srgbClr val="A31435"/>
                </a:solidFill>
                <a:latin typeface="Arial" panose="020B0604020202020204" pitchFamily="34" charset="0"/>
                <a:cs typeface="Arial" panose="020B0604020202020204" pitchFamily="34" charset="0"/>
              </a:rPr>
              <a:t>SWAAKREDITASI</a:t>
            </a:r>
          </a:p>
          <a:p>
            <a:pPr>
              <a:defRPr/>
            </a:pPr>
            <a:endParaRPr lang="en-US" sz="3200" b="1" dirty="0" smtClean="0">
              <a:solidFill>
                <a:srgbClr val="A31435"/>
              </a:solidFill>
              <a:latin typeface="Arial" panose="020B0604020202020204" pitchFamily="34" charset="0"/>
              <a:cs typeface="Arial" panose="020B0604020202020204" pitchFamily="34" charset="0"/>
            </a:endParaRPr>
          </a:p>
          <a:p>
            <a:pPr>
              <a:defRPr/>
            </a:pPr>
            <a:endParaRPr lang="en-US" sz="3200" b="1" dirty="0" smtClean="0">
              <a:solidFill>
                <a:srgbClr val="A31435"/>
              </a:solidFill>
              <a:latin typeface="Arial" panose="020B0604020202020204" pitchFamily="34" charset="0"/>
              <a:cs typeface="Arial" panose="020B0604020202020204" pitchFamily="34" charset="0"/>
            </a:endParaRPr>
          </a:p>
          <a:p>
            <a:pPr>
              <a:defRPr/>
            </a:pPr>
            <a:endParaRPr lang="en-US" sz="3200" b="1" dirty="0" smtClean="0">
              <a:solidFill>
                <a:srgbClr val="A31435"/>
              </a:solidFill>
              <a:latin typeface="Arial" panose="020B0604020202020204" pitchFamily="34" charset="0"/>
              <a:cs typeface="Arial" panose="020B0604020202020204" pitchFamily="34" charset="0"/>
            </a:endParaRPr>
          </a:p>
          <a:p>
            <a:pPr>
              <a:defRPr/>
            </a:pPr>
            <a:endParaRPr lang="en-US" sz="3200" b="1" dirty="0" smtClean="0">
              <a:solidFill>
                <a:srgbClr val="A31435"/>
              </a:solidFill>
              <a:latin typeface="Arial" panose="020B0604020202020204" pitchFamily="34" charset="0"/>
              <a:cs typeface="Arial" panose="020B0604020202020204" pitchFamily="34" charset="0"/>
            </a:endParaRPr>
          </a:p>
          <a:p>
            <a:pPr>
              <a:defRPr/>
            </a:pPr>
            <a:endParaRPr lang="en-US" sz="3200" b="1" dirty="0" smtClean="0">
              <a:solidFill>
                <a:srgbClr val="A31435"/>
              </a:solidFill>
              <a:latin typeface="Arial" panose="020B0604020202020204" pitchFamily="34" charset="0"/>
              <a:cs typeface="Arial" panose="020B0604020202020204" pitchFamily="34" charset="0"/>
            </a:endParaRPr>
          </a:p>
          <a:p>
            <a:pPr>
              <a:defRPr/>
            </a:pPr>
            <a:endParaRPr lang="en-US" sz="3200" b="1" dirty="0">
              <a:solidFill>
                <a:srgbClr val="A31435"/>
              </a:solidFill>
              <a:latin typeface="Arial" panose="020B0604020202020204" pitchFamily="34" charset="0"/>
              <a:cs typeface="Arial" panose="020B0604020202020204" pitchFamily="34" charset="0"/>
            </a:endParaRPr>
          </a:p>
        </p:txBody>
      </p:sp>
      <p:sp>
        <p:nvSpPr>
          <p:cNvPr id="4" name="TextBox 3"/>
          <p:cNvSpPr txBox="1"/>
          <p:nvPr/>
        </p:nvSpPr>
        <p:spPr>
          <a:xfrm>
            <a:off x="6934200" y="1371600"/>
            <a:ext cx="762000" cy="2554545"/>
          </a:xfrm>
          <a:prstGeom prst="rect">
            <a:avLst/>
          </a:prstGeom>
          <a:noFill/>
        </p:spPr>
        <p:txBody>
          <a:bodyPr wrap="square" rtlCol="0">
            <a:spAutoFit/>
          </a:bodyPr>
          <a:lstStyle/>
          <a:p>
            <a:endParaRPr lang="en-US" sz="8000" dirty="0" smtClean="0">
              <a:solidFill>
                <a:srgbClr val="A31435"/>
              </a:solidFill>
              <a:latin typeface="Arial" panose="020B0604020202020204" pitchFamily="34" charset="0"/>
              <a:cs typeface="Arial" panose="020B0604020202020204" pitchFamily="34" charset="0"/>
            </a:endParaRPr>
          </a:p>
          <a:p>
            <a:r>
              <a:rPr lang="en-US" sz="8000" dirty="0" smtClean="0">
                <a:solidFill>
                  <a:srgbClr val="A31435"/>
                </a:solidFill>
                <a:latin typeface="Arial" panose="020B0604020202020204" pitchFamily="34" charset="0"/>
                <a:cs typeface="Arial" panose="020B0604020202020204" pitchFamily="34" charset="0"/>
              </a:rPr>
              <a:t>?</a:t>
            </a:r>
            <a:endParaRPr lang="ms-MY" sz="3600" dirty="0">
              <a:solidFill>
                <a:srgbClr val="A314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06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2" name="Rectangle 1"/>
          <p:cNvSpPr/>
          <p:nvPr/>
        </p:nvSpPr>
        <p:spPr>
          <a:xfrm>
            <a:off x="609600" y="182940"/>
            <a:ext cx="7848600" cy="1077218"/>
          </a:xfrm>
          <a:prstGeom prst="rect">
            <a:avLst/>
          </a:prstGeom>
        </p:spPr>
        <p:txBody>
          <a:bodyPr wrap="square">
            <a:spAutoFit/>
          </a:bodyPr>
          <a:lstStyle/>
          <a:p>
            <a:pPr>
              <a:defRPr/>
            </a:pPr>
            <a:r>
              <a:rPr lang="en-US" sz="3200" b="1" dirty="0">
                <a:solidFill>
                  <a:srgbClr val="A31435"/>
                </a:solidFill>
                <a:latin typeface="Arial" panose="020B0604020202020204" pitchFamily="34" charset="0"/>
                <a:cs typeface="Arial" panose="020B0604020202020204" pitchFamily="34" charset="0"/>
              </a:rPr>
              <a:t>TINDAKAN FAKULTI, </a:t>
            </a:r>
            <a:r>
              <a:rPr lang="en-US" sz="3200" b="1" dirty="0" smtClean="0">
                <a:solidFill>
                  <a:srgbClr val="A31435"/>
                </a:solidFill>
                <a:latin typeface="Arial" panose="020B0604020202020204" pitchFamily="34" charset="0"/>
                <a:cs typeface="Arial" panose="020B0604020202020204" pitchFamily="34" charset="0"/>
              </a:rPr>
              <a:t>BAHAGIAN </a:t>
            </a:r>
            <a:r>
              <a:rPr lang="en-US" sz="3200" b="1" dirty="0">
                <a:solidFill>
                  <a:srgbClr val="A31435"/>
                </a:solidFill>
                <a:latin typeface="Arial" panose="020B0604020202020204" pitchFamily="34" charset="0"/>
                <a:cs typeface="Arial" panose="020B0604020202020204" pitchFamily="34" charset="0"/>
              </a:rPr>
              <a:t>AKADEMIK, SGS DAN PTJ</a:t>
            </a:r>
          </a:p>
        </p:txBody>
      </p:sp>
      <p:graphicFrame>
        <p:nvGraphicFramePr>
          <p:cNvPr id="12" name="Table 11"/>
          <p:cNvGraphicFramePr>
            <a:graphicFrameLocks noGrp="1"/>
          </p:cNvGraphicFramePr>
          <p:nvPr>
            <p:extLst>
              <p:ext uri="{D42A27DB-BD31-4B8C-83A1-F6EECF244321}">
                <p14:modId xmlns:p14="http://schemas.microsoft.com/office/powerpoint/2010/main" val="2532979810"/>
              </p:ext>
            </p:extLst>
          </p:nvPr>
        </p:nvGraphicFramePr>
        <p:xfrm>
          <a:off x="457200" y="1600200"/>
          <a:ext cx="8229600" cy="4038601"/>
        </p:xfrm>
        <a:graphic>
          <a:graphicData uri="http://schemas.openxmlformats.org/drawingml/2006/table">
            <a:tbl>
              <a:tblPr firstRow="1" bandRow="1">
                <a:tableStyleId>{0E3FDE45-AF77-4B5C-9715-49D594BDF05E}</a:tableStyleId>
              </a:tblPr>
              <a:tblGrid>
                <a:gridCol w="8229600"/>
              </a:tblGrid>
              <a:tr h="905909">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b="1" dirty="0" smtClean="0">
                          <a:latin typeface="Arial" panose="020B0604020202020204" pitchFamily="34" charset="0"/>
                          <a:cs typeface="Arial" panose="020B0604020202020204" pitchFamily="34" charset="0"/>
                        </a:rPr>
                        <a:t>Menyampaikan </a:t>
                      </a:r>
                      <a:r>
                        <a:rPr lang="ms-MY" b="1" dirty="0" smtClean="0">
                          <a:solidFill>
                            <a:srgbClr val="C00000"/>
                          </a:solidFill>
                          <a:latin typeface="Arial" panose="020B0604020202020204" pitchFamily="34" charset="0"/>
                          <a:cs typeface="Arial" panose="020B0604020202020204" pitchFamily="34" charset="0"/>
                        </a:rPr>
                        <a:t>penerangan</a:t>
                      </a:r>
                      <a:r>
                        <a:rPr lang="ms-MY" b="1" dirty="0" smtClean="0">
                          <a:latin typeface="Arial" panose="020B0604020202020204" pitchFamily="34" charset="0"/>
                          <a:cs typeface="Arial" panose="020B0604020202020204" pitchFamily="34" charset="0"/>
                        </a:rPr>
                        <a:t> audit pengekalan </a:t>
                      </a:r>
                      <a:r>
                        <a:rPr lang="ms-MY" b="1" dirty="0" err="1" smtClean="0">
                          <a:latin typeface="Arial" panose="020B0604020202020204" pitchFamily="34" charset="0"/>
                          <a:cs typeface="Arial" panose="020B0604020202020204" pitchFamily="34" charset="0"/>
                        </a:rPr>
                        <a:t>swaakreditasi</a:t>
                      </a:r>
                      <a:r>
                        <a:rPr lang="ms-MY" b="1" dirty="0" smtClean="0">
                          <a:latin typeface="Arial" panose="020B0604020202020204" pitchFamily="34" charset="0"/>
                          <a:cs typeface="Arial" panose="020B0604020202020204" pitchFamily="34" charset="0"/>
                        </a:rPr>
                        <a:t> dan dokumen SRP kepada ahli Fakulti atau PTJ masing-masing</a:t>
                      </a:r>
                    </a:p>
                  </a:txBody>
                  <a:tcPr>
                    <a:lnB w="12700" cmpd="sng">
                      <a:noFill/>
                    </a:lnB>
                  </a:tcPr>
                </a:tc>
              </a:tr>
              <a:tr h="99650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b="1" dirty="0" err="1" smtClean="0">
                          <a:solidFill>
                            <a:srgbClr val="C00000"/>
                          </a:solidFill>
                          <a:latin typeface="Arial" panose="020B0604020202020204" pitchFamily="34" charset="0"/>
                          <a:cs typeface="Arial" panose="020B0604020202020204" pitchFamily="34" charset="0"/>
                        </a:rPr>
                        <a:t>Memuatnaik</a:t>
                      </a:r>
                      <a:r>
                        <a:rPr lang="ms-MY" b="1" dirty="0" smtClean="0">
                          <a:latin typeface="Arial" panose="020B0604020202020204" pitchFamily="34" charset="0"/>
                          <a:cs typeface="Arial" panose="020B0604020202020204" pitchFamily="34" charset="0"/>
                        </a:rPr>
                        <a:t> semua bahan komunikasi dan maklumat audit berkenaan </a:t>
                      </a:r>
                      <a:r>
                        <a:rPr lang="ms-MY" b="1" dirty="0" err="1" smtClean="0">
                          <a:latin typeface="Arial" panose="020B0604020202020204" pitchFamily="34" charset="0"/>
                          <a:cs typeface="Arial" panose="020B0604020202020204" pitchFamily="34" charset="0"/>
                        </a:rPr>
                        <a:t>swaakreditasi</a:t>
                      </a:r>
                      <a:r>
                        <a:rPr lang="ms-MY" b="1" dirty="0" smtClean="0">
                          <a:latin typeface="Arial" panose="020B0604020202020204" pitchFamily="34" charset="0"/>
                          <a:cs typeface="Arial" panose="020B0604020202020204" pitchFamily="34" charset="0"/>
                        </a:rPr>
                        <a:t> di</a:t>
                      </a:r>
                      <a:r>
                        <a:rPr lang="ms-MY" b="1" baseline="0" dirty="0" smtClean="0">
                          <a:latin typeface="Arial" panose="020B0604020202020204" pitchFamily="34" charset="0"/>
                          <a:cs typeface="Arial" panose="020B0604020202020204" pitchFamily="34" charset="0"/>
                        </a:rPr>
                        <a:t> </a:t>
                      </a:r>
                      <a:r>
                        <a:rPr lang="ms-MY" b="1" dirty="0" smtClean="0">
                          <a:latin typeface="Arial" panose="020B0604020202020204" pitchFamily="34" charset="0"/>
                          <a:cs typeface="Arial" panose="020B0604020202020204" pitchFamily="34" charset="0"/>
                        </a:rPr>
                        <a:t>laman sesawang PTJ masing-masing</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tr>
              <a:tr h="1011111">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b="1" dirty="0" smtClean="0">
                          <a:latin typeface="Arial" panose="020B0604020202020204" pitchFamily="34" charset="0"/>
                          <a:cs typeface="Arial" panose="020B0604020202020204" pitchFamily="34" charset="0"/>
                        </a:rPr>
                        <a:t>Mengambil pendekatan proaktif dan kreatif dalam </a:t>
                      </a:r>
                      <a:r>
                        <a:rPr lang="ms-MY" b="1" dirty="0" smtClean="0">
                          <a:solidFill>
                            <a:srgbClr val="C00000"/>
                          </a:solidFill>
                          <a:latin typeface="Arial" panose="020B0604020202020204" pitchFamily="34" charset="0"/>
                          <a:cs typeface="Arial" panose="020B0604020202020204" pitchFamily="34" charset="0"/>
                        </a:rPr>
                        <a:t>meningkatkan kefahaman</a:t>
                      </a:r>
                      <a:r>
                        <a:rPr lang="ms-MY" b="1" dirty="0" smtClean="0">
                          <a:latin typeface="Arial" panose="020B0604020202020204" pitchFamily="34" charset="0"/>
                          <a:cs typeface="Arial" panose="020B0604020202020204" pitchFamily="34" charset="0"/>
                        </a:rPr>
                        <a:t> ahli Fakulti dan PTJ terhadap keperluan audit</a:t>
                      </a:r>
                    </a:p>
                  </a:txBody>
                  <a:tcPr>
                    <a:lnT>
                      <a:noFill/>
                    </a:lnT>
                    <a:solidFill>
                      <a:schemeClr val="bg1"/>
                    </a:solidFill>
                  </a:tcPr>
                </a:tc>
              </a:tr>
              <a:tr h="1125081">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b="1" dirty="0" smtClean="0">
                          <a:latin typeface="Arial" panose="020B0604020202020204" pitchFamily="34" charset="0"/>
                          <a:cs typeface="Arial" panose="020B0604020202020204" pitchFamily="34" charset="0"/>
                        </a:rPr>
                        <a:t>Menyediakan semua dokumen sokongan </a:t>
                      </a:r>
                      <a:r>
                        <a:rPr lang="en-US" b="1" dirty="0" smtClean="0">
                          <a:latin typeface="Arial" panose="020B0604020202020204" pitchFamily="34" charset="0"/>
                          <a:cs typeface="Arial" panose="020B0604020202020204" pitchFamily="34" charset="0"/>
                        </a:rPr>
                        <a:t>yang </a:t>
                      </a:r>
                      <a:r>
                        <a:rPr lang="ms-MY" b="1" dirty="0" smtClean="0">
                          <a:latin typeface="Arial" panose="020B0604020202020204" pitchFamily="34" charset="0"/>
                          <a:cs typeface="Arial" panose="020B0604020202020204" pitchFamily="34" charset="0"/>
                        </a:rPr>
                        <a:t>lengkap</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mengikut</a:t>
                      </a:r>
                      <a:r>
                        <a:rPr lang="en-US" b="1" dirty="0" smtClean="0">
                          <a:latin typeface="Arial" panose="020B0604020202020204" pitchFamily="34" charset="0"/>
                          <a:cs typeface="Arial" panose="020B0604020202020204" pitchFamily="34" charset="0"/>
                        </a:rPr>
                        <a:t> </a:t>
                      </a:r>
                      <a:r>
                        <a:rPr lang="ms-MY" b="1" dirty="0" smtClean="0">
                          <a:latin typeface="Arial" panose="020B0604020202020204" pitchFamily="34" charset="0"/>
                          <a:cs typeface="Arial" panose="020B0604020202020204" pitchFamily="34" charset="0"/>
                        </a:rPr>
                        <a:t>dokumen</a:t>
                      </a:r>
                      <a:r>
                        <a:rPr lang="en-US" b="1" dirty="0" smtClean="0">
                          <a:latin typeface="Arial" panose="020B0604020202020204" pitchFamily="34" charset="0"/>
                          <a:cs typeface="Arial" panose="020B0604020202020204" pitchFamily="34" charset="0"/>
                        </a:rPr>
                        <a:t> SRP  </a:t>
                      </a:r>
                    </a:p>
                  </a:txBody>
                  <a:tcPr>
                    <a:solidFill>
                      <a:schemeClr val="bg1"/>
                    </a:solidFill>
                  </a:tcPr>
                </a:tc>
              </a:tr>
            </a:tbl>
          </a:graphicData>
        </a:graphic>
      </p:graphicFrame>
    </p:spTree>
    <p:extLst>
      <p:ext uri="{BB962C8B-B14F-4D97-AF65-F5344CB8AC3E}">
        <p14:creationId xmlns:p14="http://schemas.microsoft.com/office/powerpoint/2010/main" val="18196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2" name="Rectangle 1"/>
          <p:cNvSpPr/>
          <p:nvPr/>
        </p:nvSpPr>
        <p:spPr>
          <a:xfrm>
            <a:off x="609600" y="294382"/>
            <a:ext cx="7848600" cy="1077218"/>
          </a:xfrm>
          <a:prstGeom prst="rect">
            <a:avLst/>
          </a:prstGeom>
        </p:spPr>
        <p:txBody>
          <a:bodyPr wrap="square">
            <a:spAutoFit/>
          </a:bodyPr>
          <a:lstStyle/>
          <a:p>
            <a:pPr>
              <a:defRPr/>
            </a:pPr>
            <a:r>
              <a:rPr lang="en-US" sz="3200" b="1" dirty="0">
                <a:solidFill>
                  <a:srgbClr val="A31435"/>
                </a:solidFill>
                <a:latin typeface="Arial" panose="020B0604020202020204" pitchFamily="34" charset="0"/>
                <a:cs typeface="Arial" panose="020B0604020202020204" pitchFamily="34" charset="0"/>
              </a:rPr>
              <a:t>TINDAKAN FAKULTI, </a:t>
            </a:r>
            <a:r>
              <a:rPr lang="en-US" sz="3200" b="1" dirty="0" smtClean="0">
                <a:solidFill>
                  <a:srgbClr val="A31435"/>
                </a:solidFill>
                <a:latin typeface="Arial" panose="020B0604020202020204" pitchFamily="34" charset="0"/>
                <a:cs typeface="Arial" panose="020B0604020202020204" pitchFamily="34" charset="0"/>
              </a:rPr>
              <a:t>BAHAGIAN </a:t>
            </a:r>
            <a:r>
              <a:rPr lang="en-US" sz="3200" b="1" dirty="0">
                <a:solidFill>
                  <a:srgbClr val="A31435"/>
                </a:solidFill>
                <a:latin typeface="Arial" panose="020B0604020202020204" pitchFamily="34" charset="0"/>
                <a:cs typeface="Arial" panose="020B0604020202020204" pitchFamily="34" charset="0"/>
              </a:rPr>
              <a:t>AKADEMIK, SGS DAN PTJ</a:t>
            </a:r>
          </a:p>
        </p:txBody>
      </p:sp>
      <p:graphicFrame>
        <p:nvGraphicFramePr>
          <p:cNvPr id="12" name="Table 11"/>
          <p:cNvGraphicFramePr>
            <a:graphicFrameLocks noGrp="1"/>
          </p:cNvGraphicFramePr>
          <p:nvPr>
            <p:extLst>
              <p:ext uri="{D42A27DB-BD31-4B8C-83A1-F6EECF244321}">
                <p14:modId xmlns:p14="http://schemas.microsoft.com/office/powerpoint/2010/main" val="1020322410"/>
              </p:ext>
            </p:extLst>
          </p:nvPr>
        </p:nvGraphicFramePr>
        <p:xfrm>
          <a:off x="228600" y="1661160"/>
          <a:ext cx="5410199" cy="4206240"/>
        </p:xfrm>
        <a:graphic>
          <a:graphicData uri="http://schemas.openxmlformats.org/drawingml/2006/table">
            <a:tbl>
              <a:tblPr firstRow="1" bandRow="1">
                <a:tableStyleId>{0E3FDE45-AF77-4B5C-9715-49D594BDF05E}</a:tableStyleId>
              </a:tblPr>
              <a:tblGrid>
                <a:gridCol w="5410199"/>
              </a:tblGrid>
              <a:tr h="685800">
                <a:tc>
                  <a:txBody>
                    <a:bodyPr/>
                    <a:lstStyle/>
                    <a:p>
                      <a:r>
                        <a:rPr lang="ms-MY" noProof="0" dirty="0" smtClean="0">
                          <a:latin typeface="Arial" panose="020B0604020202020204" pitchFamily="34" charset="0"/>
                          <a:cs typeface="Arial" panose="020B0604020202020204" pitchFamily="34" charset="0"/>
                        </a:rPr>
                        <a:t>Contoh : Dokumen SRP MQA03</a:t>
                      </a:r>
                    </a:p>
                    <a:p>
                      <a:r>
                        <a:rPr lang="en-US" dirty="0" smtClean="0">
                          <a:solidFill>
                            <a:srgbClr val="C00000"/>
                          </a:solidFill>
                          <a:latin typeface="Arial" panose="020B0604020202020204" pitchFamily="34" charset="0"/>
                          <a:cs typeface="Arial" panose="020B0604020202020204" pitchFamily="34" charset="0"/>
                        </a:rPr>
                        <a:t>Area</a:t>
                      </a:r>
                      <a:r>
                        <a:rPr lang="en-US" baseline="0" dirty="0" smtClean="0">
                          <a:solidFill>
                            <a:srgbClr val="C00000"/>
                          </a:solidFill>
                          <a:latin typeface="Arial" panose="020B0604020202020204" pitchFamily="34" charset="0"/>
                          <a:cs typeface="Arial" panose="020B0604020202020204" pitchFamily="34" charset="0"/>
                        </a:rPr>
                        <a:t> 4 : </a:t>
                      </a:r>
                      <a:r>
                        <a:rPr lang="en-GB" sz="1800" b="1" kern="1200" dirty="0" smtClean="0">
                          <a:solidFill>
                            <a:srgbClr val="C00000"/>
                          </a:solidFill>
                          <a:effectLst/>
                          <a:latin typeface="Arial" panose="020B0604020202020204" pitchFamily="34" charset="0"/>
                          <a:ea typeface="+mn-ea"/>
                          <a:cs typeface="Arial" panose="020B0604020202020204" pitchFamily="34" charset="0"/>
                        </a:rPr>
                        <a:t>Student Selection and Support Services </a:t>
                      </a:r>
                      <a:endParaRPr lang="ms-MY" dirty="0">
                        <a:solidFill>
                          <a:srgbClr val="C00000"/>
                        </a:solidFill>
                        <a:latin typeface="Arial" panose="020B0604020202020204" pitchFamily="34" charset="0"/>
                        <a:cs typeface="Arial" panose="020B0604020202020204" pitchFamily="34" charset="0"/>
                      </a:endParaRPr>
                    </a:p>
                  </a:txBody>
                  <a:tcPr/>
                </a:tc>
              </a:tr>
              <a:tr h="685800">
                <a:tc>
                  <a:txBody>
                    <a:bodyPr/>
                    <a:lstStyle/>
                    <a:p>
                      <a:r>
                        <a:rPr lang="en-GB" sz="1200" b="1" kern="1200" dirty="0" smtClean="0">
                          <a:solidFill>
                            <a:srgbClr val="A31435"/>
                          </a:solidFill>
                          <a:effectLst/>
                          <a:latin typeface="Arial" panose="020B0604020202020204" pitchFamily="34" charset="0"/>
                          <a:ea typeface="+mn-ea"/>
                          <a:cs typeface="Arial" panose="020B0604020202020204" pitchFamily="34" charset="0"/>
                        </a:rPr>
                        <a:t>4.4.6 Management of Activities and Maintenance of Students’ Records</a:t>
                      </a:r>
                      <a:endParaRPr lang="ms-MY" sz="1200" kern="1200" dirty="0" smtClean="0">
                        <a:solidFill>
                          <a:srgbClr val="A31435"/>
                        </a:solidFill>
                        <a:effectLst/>
                        <a:latin typeface="Arial" panose="020B0604020202020204" pitchFamily="34" charset="0"/>
                        <a:ea typeface="+mn-ea"/>
                        <a:cs typeface="Arial" panose="020B0604020202020204" pitchFamily="34" charset="0"/>
                      </a:endParaRPr>
                    </a:p>
                    <a:p>
                      <a:r>
                        <a:rPr lang="en-GB" sz="1200" kern="1200" dirty="0" smtClean="0">
                          <a:solidFill>
                            <a:srgbClr val="A31435"/>
                          </a:solidFill>
                          <a:effectLst/>
                          <a:latin typeface="Arial" panose="020B0604020202020204" pitchFamily="34" charset="0"/>
                          <a:ea typeface="+mn-ea"/>
                          <a:cs typeface="Arial" panose="020B0604020202020204" pitchFamily="34" charset="0"/>
                        </a:rPr>
                        <a:t> </a:t>
                      </a:r>
                      <a:endParaRPr lang="ms-MY" sz="1200" kern="1200" dirty="0" smtClean="0">
                        <a:solidFill>
                          <a:srgbClr val="A31435"/>
                        </a:solidFill>
                        <a:effectLst/>
                        <a:latin typeface="Arial" panose="020B0604020202020204" pitchFamily="34" charset="0"/>
                        <a:ea typeface="+mn-ea"/>
                        <a:cs typeface="Arial" panose="020B0604020202020204" pitchFamily="34" charset="0"/>
                      </a:endParaRPr>
                    </a:p>
                    <a:p>
                      <a:r>
                        <a:rPr lang="en-GB" sz="1200" b="1" kern="1200" dirty="0" smtClean="0">
                          <a:solidFill>
                            <a:schemeClr val="tx1"/>
                          </a:solidFill>
                          <a:effectLst/>
                          <a:latin typeface="Arial" panose="020B0604020202020204" pitchFamily="34" charset="0"/>
                          <a:ea typeface="+mn-ea"/>
                          <a:cs typeface="Arial" panose="020B0604020202020204" pitchFamily="34" charset="0"/>
                        </a:rPr>
                        <a:t>Co-curricular activities at UPM are centrally managed and coordinated by the Co-Curriculum and Student Development Centre, which organises and maintains students’ records on Starting School and Finishing School, and credited co-curriculum programmes. To graduate, each undergraduate student is required to complete two credited co-curriculum programmes, where each programme has a one-credit load. Grades obtained are included in the student’s transcript.</a:t>
                      </a:r>
                      <a:endParaRPr lang="ms-MY" sz="1200" b="1" kern="1200" dirty="0" smtClean="0">
                        <a:solidFill>
                          <a:schemeClr val="tx1"/>
                        </a:solidFill>
                        <a:effectLst/>
                        <a:latin typeface="Arial" panose="020B0604020202020204" pitchFamily="34" charset="0"/>
                        <a:ea typeface="+mn-ea"/>
                        <a:cs typeface="Arial" panose="020B0604020202020204" pitchFamily="34" charset="0"/>
                      </a:endParaRPr>
                    </a:p>
                    <a:p>
                      <a:r>
                        <a:rPr lang="en-GB" sz="1200" b="1" kern="1200" dirty="0" smtClean="0">
                          <a:solidFill>
                            <a:schemeClr val="tx1"/>
                          </a:solidFill>
                          <a:effectLst/>
                          <a:latin typeface="Arial" panose="020B0604020202020204" pitchFamily="34" charset="0"/>
                          <a:ea typeface="+mn-ea"/>
                          <a:cs typeface="Arial" panose="020B0604020202020204" pitchFamily="34" charset="0"/>
                        </a:rPr>
                        <a:t> </a:t>
                      </a:r>
                      <a:endParaRPr lang="ms-MY" sz="1200" b="1" kern="1200" dirty="0" smtClean="0">
                        <a:solidFill>
                          <a:schemeClr val="tx1"/>
                        </a:solidFill>
                        <a:effectLst/>
                        <a:latin typeface="Arial" panose="020B0604020202020204" pitchFamily="34" charset="0"/>
                        <a:ea typeface="+mn-ea"/>
                        <a:cs typeface="Arial" panose="020B0604020202020204" pitchFamily="34" charset="0"/>
                      </a:endParaRPr>
                    </a:p>
                    <a:p>
                      <a:r>
                        <a:rPr lang="en-GB" sz="1200" b="1" kern="1200" dirty="0" smtClean="0">
                          <a:solidFill>
                            <a:schemeClr val="tx1"/>
                          </a:solidFill>
                          <a:effectLst/>
                          <a:latin typeface="Arial" panose="020B0604020202020204" pitchFamily="34" charset="0"/>
                          <a:ea typeface="+mn-ea"/>
                          <a:cs typeface="Arial" panose="020B0604020202020204" pitchFamily="34" charset="0"/>
                        </a:rPr>
                        <a:t>Some of the more notable programmes include the </a:t>
                      </a:r>
                      <a:r>
                        <a:rPr lang="en-GB" sz="1200" b="1" kern="1200" dirty="0" err="1" smtClean="0">
                          <a:solidFill>
                            <a:schemeClr val="tx1"/>
                          </a:solidFill>
                          <a:effectLst/>
                          <a:latin typeface="Arial" panose="020B0604020202020204" pitchFamily="34" charset="0"/>
                          <a:ea typeface="+mn-ea"/>
                          <a:cs typeface="Arial" panose="020B0604020202020204" pitchFamily="34" charset="0"/>
                        </a:rPr>
                        <a:t>Siswa@Kampung</a:t>
                      </a:r>
                      <a:r>
                        <a:rPr lang="en-GB" sz="1200" b="1" kern="1200" dirty="0" smtClean="0">
                          <a:solidFill>
                            <a:schemeClr val="tx1"/>
                          </a:solidFill>
                          <a:effectLst/>
                          <a:latin typeface="Arial" panose="020B0604020202020204" pitchFamily="34" charset="0"/>
                          <a:ea typeface="+mn-ea"/>
                          <a:cs typeface="Arial" panose="020B0604020202020204" pitchFamily="34" charset="0"/>
                        </a:rPr>
                        <a:t> 2014 programme (organised in collaboration with the Ministry of Domestic Trade, Cooperatives, and Consumerism Malaysia), </a:t>
                      </a:r>
                      <a:r>
                        <a:rPr lang="en-GB" sz="1200" b="1" kern="1200" dirty="0" err="1" smtClean="0">
                          <a:solidFill>
                            <a:schemeClr val="tx1"/>
                          </a:solidFill>
                          <a:effectLst/>
                          <a:latin typeface="Arial" panose="020B0604020202020204" pitchFamily="34" charset="0"/>
                          <a:ea typeface="+mn-ea"/>
                          <a:cs typeface="Arial" panose="020B0604020202020204" pitchFamily="34" charset="0"/>
                        </a:rPr>
                        <a:t>Putra@My</a:t>
                      </a:r>
                      <a:r>
                        <a:rPr lang="en-GB" sz="1200" b="1" kern="1200" dirty="0" smtClean="0">
                          <a:solidFill>
                            <a:schemeClr val="tx1"/>
                          </a:solidFill>
                          <a:effectLst/>
                          <a:latin typeface="Arial" panose="020B0604020202020204" pitchFamily="34" charset="0"/>
                          <a:ea typeface="+mn-ea"/>
                          <a:cs typeface="Arial" panose="020B0604020202020204" pitchFamily="34" charset="0"/>
                        </a:rPr>
                        <a:t> </a:t>
                      </a:r>
                      <a:r>
                        <a:rPr lang="en-GB" sz="1200" b="1" kern="1200" dirty="0" err="1" smtClean="0">
                          <a:solidFill>
                            <a:schemeClr val="tx1"/>
                          </a:solidFill>
                          <a:effectLst/>
                          <a:latin typeface="Arial" panose="020B0604020202020204" pitchFamily="34" charset="0"/>
                          <a:ea typeface="+mn-ea"/>
                          <a:cs typeface="Arial" panose="020B0604020202020204" pitchFamily="34" charset="0"/>
                        </a:rPr>
                        <a:t>Kampung</a:t>
                      </a:r>
                      <a:r>
                        <a:rPr lang="en-GB" sz="1200" b="1" kern="1200" dirty="0" smtClean="0">
                          <a:solidFill>
                            <a:schemeClr val="tx1"/>
                          </a:solidFill>
                          <a:effectLst/>
                          <a:latin typeface="Arial" panose="020B0604020202020204" pitchFamily="34" charset="0"/>
                          <a:ea typeface="+mn-ea"/>
                          <a:cs typeface="Arial" panose="020B0604020202020204" pitchFamily="34" charset="0"/>
                        </a:rPr>
                        <a:t> My Future 2014 (organised in collaboration with the Ministry of Agriculture and Agro-based Industry Malaysia), and the compilation of the International Student Assimilation Programme Guidebook. </a:t>
                      </a:r>
                      <a:endParaRPr lang="ms-MY" sz="1200" b="1" kern="1200" dirty="0" smtClean="0">
                        <a:solidFill>
                          <a:schemeClr val="tx1"/>
                        </a:solidFill>
                        <a:effectLst/>
                        <a:latin typeface="Arial" panose="020B0604020202020204" pitchFamily="34" charset="0"/>
                        <a:ea typeface="+mn-ea"/>
                        <a:cs typeface="Arial" panose="020B0604020202020204" pitchFamily="34" charset="0"/>
                      </a:endParaRPr>
                    </a:p>
                    <a:p>
                      <a:endParaRPr lang="ms-MY" dirty="0">
                        <a:solidFill>
                          <a:srgbClr val="C00000"/>
                        </a:solidFill>
                        <a:latin typeface="Arial" panose="020B0604020202020204" pitchFamily="34" charset="0"/>
                        <a:cs typeface="Arial" panose="020B0604020202020204" pitchFamily="34" charset="0"/>
                      </a:endParaRPr>
                    </a:p>
                  </a:txBody>
                  <a:tcPr>
                    <a:lnB w="12700" cmpd="sng">
                      <a:noFill/>
                    </a:lnB>
                    <a:solidFill>
                      <a:schemeClr val="bg1">
                        <a:alpha val="20000"/>
                      </a:schemeClr>
                    </a:solidFill>
                  </a:tcPr>
                </a:tc>
              </a:tr>
            </a:tbl>
          </a:graphicData>
        </a:graphic>
      </p:graphicFrame>
      <p:sp>
        <p:nvSpPr>
          <p:cNvPr id="5" name="TextBox 4"/>
          <p:cNvSpPr txBox="1"/>
          <p:nvPr/>
        </p:nvSpPr>
        <p:spPr>
          <a:xfrm>
            <a:off x="6096000" y="1828800"/>
            <a:ext cx="1752600" cy="3770263"/>
          </a:xfrm>
          <a:prstGeom prst="rect">
            <a:avLst/>
          </a:prstGeom>
          <a:noFill/>
        </p:spPr>
        <p:txBody>
          <a:bodyPr wrap="square" rtlCol="0">
            <a:spAutoFit/>
          </a:bodyPr>
          <a:lstStyle/>
          <a:p>
            <a:r>
              <a:rPr lang="en-US" sz="23900" dirty="0" smtClean="0">
                <a:solidFill>
                  <a:schemeClr val="bg1">
                    <a:lumMod val="50000"/>
                  </a:schemeClr>
                </a:solidFill>
                <a:latin typeface="Arial" panose="020B0604020202020204" pitchFamily="34" charset="0"/>
                <a:cs typeface="Arial" panose="020B0604020202020204" pitchFamily="34" charset="0"/>
              </a:rPr>
              <a:t>?</a:t>
            </a:r>
            <a:endParaRPr lang="ms-MY" sz="23900" dirty="0">
              <a:solidFill>
                <a:schemeClr val="bg1">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5867400" y="2926140"/>
            <a:ext cx="2819400" cy="1569660"/>
          </a:xfrm>
          <a:prstGeom prst="rect">
            <a:avLst/>
          </a:prstGeom>
          <a:solidFill>
            <a:schemeClr val="bg1">
              <a:alpha val="65000"/>
            </a:schemeClr>
          </a:solidFill>
        </p:spPr>
        <p:txBody>
          <a:bodyPr wrap="square" rtlCol="0">
            <a:spAutoFit/>
          </a:bodyPr>
          <a:lstStyle/>
          <a:p>
            <a:r>
              <a:rPr lang="ms-MY" sz="2400" b="1" dirty="0" smtClean="0">
                <a:solidFill>
                  <a:srgbClr val="C00000"/>
                </a:solidFill>
                <a:latin typeface="Arial" panose="020B0604020202020204" pitchFamily="34" charset="0"/>
                <a:cs typeface="Arial" panose="020B0604020202020204" pitchFamily="34" charset="0"/>
              </a:rPr>
              <a:t>Baca, fahami, bersedia dengan jawapan dan </a:t>
            </a:r>
            <a:r>
              <a:rPr lang="ms-MY" sz="2400" b="1" dirty="0">
                <a:solidFill>
                  <a:srgbClr val="C00000"/>
                </a:solidFill>
                <a:latin typeface="Arial" panose="020B0604020202020204" pitchFamily="34" charset="0"/>
                <a:cs typeface="Arial" panose="020B0604020202020204" pitchFamily="34" charset="0"/>
              </a:rPr>
              <a:t>b</a:t>
            </a:r>
            <a:r>
              <a:rPr lang="ms-MY" sz="2400" b="1" dirty="0" smtClean="0">
                <a:solidFill>
                  <a:srgbClr val="C00000"/>
                </a:solidFill>
                <a:latin typeface="Arial" panose="020B0604020202020204" pitchFamily="34" charset="0"/>
                <a:cs typeface="Arial" panose="020B0604020202020204" pitchFamily="34" charset="0"/>
              </a:rPr>
              <a:t>ukti sokongan ?</a:t>
            </a:r>
            <a:endParaRPr lang="ms-MY"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50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2" name="Rectangle 1"/>
          <p:cNvSpPr/>
          <p:nvPr/>
        </p:nvSpPr>
        <p:spPr>
          <a:xfrm>
            <a:off x="609600" y="294382"/>
            <a:ext cx="7848600" cy="1077218"/>
          </a:xfrm>
          <a:prstGeom prst="rect">
            <a:avLst/>
          </a:prstGeom>
        </p:spPr>
        <p:txBody>
          <a:bodyPr wrap="square">
            <a:spAutoFit/>
          </a:bodyPr>
          <a:lstStyle/>
          <a:p>
            <a:pPr>
              <a:defRPr/>
            </a:pPr>
            <a:r>
              <a:rPr lang="en-US" sz="3200" b="1" dirty="0">
                <a:solidFill>
                  <a:srgbClr val="A31435"/>
                </a:solidFill>
                <a:latin typeface="Arial" panose="020B0604020202020204" pitchFamily="34" charset="0"/>
                <a:cs typeface="Arial" panose="020B0604020202020204" pitchFamily="34" charset="0"/>
              </a:rPr>
              <a:t>TINDAKAN FAKULTI, </a:t>
            </a:r>
            <a:r>
              <a:rPr lang="en-US" sz="3200" b="1" dirty="0" smtClean="0">
                <a:solidFill>
                  <a:srgbClr val="A31435"/>
                </a:solidFill>
                <a:latin typeface="Arial" panose="020B0604020202020204" pitchFamily="34" charset="0"/>
                <a:cs typeface="Arial" panose="020B0604020202020204" pitchFamily="34" charset="0"/>
              </a:rPr>
              <a:t>BAHAGIAN </a:t>
            </a:r>
            <a:r>
              <a:rPr lang="en-US" sz="3200" b="1" dirty="0">
                <a:solidFill>
                  <a:srgbClr val="A31435"/>
                </a:solidFill>
                <a:latin typeface="Arial" panose="020B0604020202020204" pitchFamily="34" charset="0"/>
                <a:cs typeface="Arial" panose="020B0604020202020204" pitchFamily="34" charset="0"/>
              </a:rPr>
              <a:t>AKADEMIK, SGS DAN PTJ</a:t>
            </a:r>
          </a:p>
        </p:txBody>
      </p:sp>
      <p:graphicFrame>
        <p:nvGraphicFramePr>
          <p:cNvPr id="12" name="Table 11"/>
          <p:cNvGraphicFramePr>
            <a:graphicFrameLocks noGrp="1"/>
          </p:cNvGraphicFramePr>
          <p:nvPr>
            <p:extLst>
              <p:ext uri="{D42A27DB-BD31-4B8C-83A1-F6EECF244321}">
                <p14:modId xmlns:p14="http://schemas.microsoft.com/office/powerpoint/2010/main" val="2938549998"/>
              </p:ext>
            </p:extLst>
          </p:nvPr>
        </p:nvGraphicFramePr>
        <p:xfrm>
          <a:off x="228600" y="1661160"/>
          <a:ext cx="5410199" cy="4160520"/>
        </p:xfrm>
        <a:graphic>
          <a:graphicData uri="http://schemas.openxmlformats.org/drawingml/2006/table">
            <a:tbl>
              <a:tblPr firstRow="1" bandRow="1">
                <a:tableStyleId>{0E3FDE45-AF77-4B5C-9715-49D594BDF05E}</a:tableStyleId>
              </a:tblPr>
              <a:tblGrid>
                <a:gridCol w="5410199"/>
              </a:tblGrid>
              <a:tr h="685800">
                <a:tc>
                  <a:txBody>
                    <a:bodyPr/>
                    <a:lstStyle/>
                    <a:p>
                      <a:r>
                        <a:rPr lang="ms-MY" noProof="0" dirty="0" smtClean="0">
                          <a:latin typeface="Arial" panose="020B0604020202020204" pitchFamily="34" charset="0"/>
                          <a:cs typeface="Arial" panose="020B0604020202020204" pitchFamily="34" charset="0"/>
                        </a:rPr>
                        <a:t>Contoh : Dokumen SRP MQA03</a:t>
                      </a:r>
                    </a:p>
                    <a:p>
                      <a:r>
                        <a:rPr lang="en-US" dirty="0" smtClean="0">
                          <a:solidFill>
                            <a:srgbClr val="C00000"/>
                          </a:solidFill>
                          <a:latin typeface="Arial" panose="020B0604020202020204" pitchFamily="34" charset="0"/>
                          <a:cs typeface="Arial" panose="020B0604020202020204" pitchFamily="34" charset="0"/>
                        </a:rPr>
                        <a:t>Area</a:t>
                      </a:r>
                      <a:r>
                        <a:rPr lang="en-US" baseline="0" dirty="0" smtClean="0">
                          <a:solidFill>
                            <a:srgbClr val="C00000"/>
                          </a:solidFill>
                          <a:latin typeface="Arial" panose="020B0604020202020204" pitchFamily="34" charset="0"/>
                          <a:cs typeface="Arial" panose="020B0604020202020204" pitchFamily="34" charset="0"/>
                        </a:rPr>
                        <a:t> 7.2 : Involvement of Stakeholders</a:t>
                      </a:r>
                      <a:endParaRPr lang="ms-MY" dirty="0">
                        <a:solidFill>
                          <a:srgbClr val="C00000"/>
                        </a:solidFill>
                        <a:latin typeface="Arial" panose="020B0604020202020204" pitchFamily="34" charset="0"/>
                        <a:cs typeface="Arial" panose="020B0604020202020204" pitchFamily="34" charset="0"/>
                      </a:endParaRPr>
                    </a:p>
                  </a:txBody>
                  <a:tcPr>
                    <a:lnB w="12700" cmpd="sng">
                      <a:noFill/>
                    </a:lnB>
                  </a:tcPr>
                </a:tc>
              </a:tr>
              <a:tr h="1052905">
                <a:tc>
                  <a:txBody>
                    <a:bodyPr/>
                    <a:lstStyle/>
                    <a:p>
                      <a:r>
                        <a:rPr lang="en-MY" sz="1200" b="1" kern="1200" dirty="0" smtClean="0">
                          <a:solidFill>
                            <a:srgbClr val="A31435"/>
                          </a:solidFill>
                          <a:effectLst/>
                          <a:latin typeface="Arial" panose="020B0604020202020204" pitchFamily="34" charset="0"/>
                          <a:ea typeface="+mn-ea"/>
                          <a:cs typeface="Arial" panose="020B0604020202020204" pitchFamily="34" charset="0"/>
                        </a:rPr>
                        <a:t>7.2.1 Stakeholders Consulted for Programme Monitoring and Review and their Involvement </a:t>
                      </a:r>
                      <a:endParaRPr lang="ms-MY" sz="1200" kern="1200" dirty="0" smtClean="0">
                        <a:solidFill>
                          <a:srgbClr val="A31435"/>
                        </a:solidFill>
                        <a:effectLst/>
                        <a:latin typeface="Arial" panose="020B0604020202020204" pitchFamily="34" charset="0"/>
                        <a:ea typeface="+mn-ea"/>
                        <a:cs typeface="Arial" panose="020B0604020202020204" pitchFamily="34" charset="0"/>
                      </a:endParaRPr>
                    </a:p>
                    <a:p>
                      <a:r>
                        <a:rPr lang="en-MY" sz="1200" kern="1200" dirty="0" smtClean="0">
                          <a:solidFill>
                            <a:schemeClr val="tx1"/>
                          </a:solidFill>
                          <a:effectLst/>
                          <a:latin typeface="Arial" panose="020B0604020202020204" pitchFamily="34" charset="0"/>
                          <a:ea typeface="+mn-ea"/>
                          <a:cs typeface="Arial" panose="020B0604020202020204" pitchFamily="34" charset="0"/>
                        </a:rPr>
                        <a:t> </a:t>
                      </a:r>
                      <a:endParaRPr lang="ms-MY" sz="1200" kern="1200" dirty="0" smtClean="0">
                        <a:solidFill>
                          <a:schemeClr val="tx1"/>
                        </a:solidFill>
                        <a:effectLst/>
                        <a:latin typeface="Arial" panose="020B0604020202020204" pitchFamily="34" charset="0"/>
                        <a:ea typeface="+mn-ea"/>
                        <a:cs typeface="Arial" panose="020B0604020202020204" pitchFamily="34" charset="0"/>
                      </a:endParaRPr>
                    </a:p>
                    <a:p>
                      <a:r>
                        <a:rPr lang="en-MY" sz="1200" b="1" kern="1200" dirty="0" smtClean="0">
                          <a:solidFill>
                            <a:schemeClr val="tx1"/>
                          </a:solidFill>
                          <a:effectLst/>
                          <a:latin typeface="Arial" panose="020B0604020202020204" pitchFamily="34" charset="0"/>
                          <a:ea typeface="+mn-ea"/>
                          <a:cs typeface="Arial" panose="020B0604020202020204" pitchFamily="34" charset="0"/>
                        </a:rPr>
                        <a:t>As explained in earlier sections, the stakeholders are consulted for programme monitoring and review include students, academic staff, alumni and industry representatives. Their views are solicited through their involvement in market surveys, exit surveys, alumni meetings, academic programme committee meetings and employer surveys. They provide advice, comments, suggestions and recommendations on the evaluation and development of programmes. </a:t>
                      </a:r>
                      <a:endParaRPr lang="ms-MY" sz="1200" b="1" dirty="0">
                        <a:latin typeface="Arial" panose="020B0604020202020204" pitchFamily="34" charset="0"/>
                        <a:cs typeface="Arial" panose="020B0604020202020204" pitchFamily="34" charset="0"/>
                      </a:endParaRPr>
                    </a:p>
                  </a:txBody>
                  <a:tcPr>
                    <a:lnL>
                      <a:noFill/>
                    </a:lnL>
                    <a:lnR>
                      <a:noFill/>
                    </a:lnR>
                    <a:lnT w="12700" cmpd="sng">
                      <a:noFill/>
                    </a:lnT>
                    <a:lnB>
                      <a:noFill/>
                    </a:lnB>
                    <a:lnTlToBr w="12700" cmpd="sng">
                      <a:noFill/>
                      <a:prstDash val="solid"/>
                    </a:lnTlToBr>
                    <a:lnBlToTr w="12700" cmpd="sng">
                      <a:noFill/>
                      <a:prstDash val="solid"/>
                    </a:lnBlToTr>
                    <a:solidFill>
                      <a:schemeClr val="bg1">
                        <a:alpha val="20000"/>
                      </a:schemeClr>
                    </a:solidFill>
                  </a:tcPr>
                </a:tc>
              </a:tr>
              <a:tr h="1052905">
                <a:tc>
                  <a:txBody>
                    <a:bodyPr/>
                    <a:lstStyle/>
                    <a:p>
                      <a:r>
                        <a:rPr lang="en-MY" sz="1200" b="1" kern="1200" dirty="0" smtClean="0">
                          <a:solidFill>
                            <a:srgbClr val="A31435"/>
                          </a:solidFill>
                          <a:effectLst/>
                          <a:latin typeface="Arial" panose="020B0604020202020204" pitchFamily="34" charset="0"/>
                          <a:ea typeface="+mn-ea"/>
                          <a:cs typeface="Arial" panose="020B0604020202020204" pitchFamily="34" charset="0"/>
                        </a:rPr>
                        <a:t>7.2.2 Consideration of Stakeholders’ Views</a:t>
                      </a:r>
                      <a:endParaRPr lang="ms-MY" sz="1200" b="1" kern="1200" dirty="0" smtClean="0">
                        <a:solidFill>
                          <a:srgbClr val="A31435"/>
                        </a:solidFill>
                        <a:effectLst/>
                        <a:latin typeface="Arial" panose="020B0604020202020204" pitchFamily="34" charset="0"/>
                        <a:ea typeface="+mn-ea"/>
                        <a:cs typeface="Arial" panose="020B0604020202020204" pitchFamily="34" charset="0"/>
                      </a:endParaRPr>
                    </a:p>
                    <a:p>
                      <a:r>
                        <a:rPr lang="en-MY" sz="1200" b="1" kern="1200" dirty="0" smtClean="0">
                          <a:solidFill>
                            <a:schemeClr val="tx1"/>
                          </a:solidFill>
                          <a:effectLst/>
                          <a:latin typeface="Arial" panose="020B0604020202020204" pitchFamily="34" charset="0"/>
                          <a:ea typeface="+mn-ea"/>
                          <a:cs typeface="Arial" panose="020B0604020202020204" pitchFamily="34" charset="0"/>
                        </a:rPr>
                        <a:t> </a:t>
                      </a:r>
                      <a:endParaRPr lang="ms-MY" sz="1200" kern="1200" dirty="0" smtClean="0">
                        <a:solidFill>
                          <a:schemeClr val="tx1"/>
                        </a:solidFill>
                        <a:effectLst/>
                        <a:latin typeface="Arial" panose="020B0604020202020204" pitchFamily="34" charset="0"/>
                        <a:ea typeface="+mn-ea"/>
                        <a:cs typeface="Arial" panose="020B0604020202020204" pitchFamily="34" charset="0"/>
                      </a:endParaRPr>
                    </a:p>
                    <a:p>
                      <a:r>
                        <a:rPr lang="en-MY" sz="1200" b="1" kern="1200" dirty="0" smtClean="0">
                          <a:solidFill>
                            <a:schemeClr val="tx1"/>
                          </a:solidFill>
                          <a:effectLst/>
                          <a:latin typeface="Arial" panose="020B0604020202020204" pitchFamily="34" charset="0"/>
                          <a:ea typeface="+mn-ea"/>
                          <a:cs typeface="Arial" panose="020B0604020202020204" pitchFamily="34" charset="0"/>
                        </a:rPr>
                        <a:t>The outcomes of programme monitoring and evaluation are communicated to the stakeholders through meetings and discussions and written reports or minutes of meetings. The advice, comments and suggestions proposed by stakeholders are discussed at department, faculty and Senate meetings. Relevant input is incorporated into programme improvement. </a:t>
                      </a:r>
                      <a:endParaRPr lang="ms-MY" sz="1000" b="1" dirty="0">
                        <a:latin typeface="Arial" panose="020B0604020202020204" pitchFamily="34" charset="0"/>
                        <a:cs typeface="Arial" panose="020B0604020202020204" pitchFamily="34" charset="0"/>
                      </a:endParaRPr>
                    </a:p>
                  </a:txBody>
                  <a:tcPr>
                    <a:lnL>
                      <a:noFill/>
                    </a:lnL>
                    <a:lnR>
                      <a:noFill/>
                    </a:lnR>
                    <a:lnT w="12700" cmpd="sng">
                      <a:noFill/>
                    </a:lnT>
                    <a:lnB>
                      <a:noFill/>
                    </a:lnB>
                    <a:lnTlToBr w="12700" cmpd="sng">
                      <a:noFill/>
                      <a:prstDash val="solid"/>
                    </a:lnTlToBr>
                    <a:lnBlToTr w="12700" cmpd="sng">
                      <a:noFill/>
                      <a:prstDash val="solid"/>
                    </a:lnBlToTr>
                  </a:tcPr>
                </a:tc>
              </a:tr>
            </a:tbl>
          </a:graphicData>
        </a:graphic>
      </p:graphicFrame>
      <p:sp>
        <p:nvSpPr>
          <p:cNvPr id="5" name="TextBox 4"/>
          <p:cNvSpPr txBox="1"/>
          <p:nvPr/>
        </p:nvSpPr>
        <p:spPr>
          <a:xfrm>
            <a:off x="6096000" y="1828800"/>
            <a:ext cx="1752600" cy="3770263"/>
          </a:xfrm>
          <a:prstGeom prst="rect">
            <a:avLst/>
          </a:prstGeom>
          <a:noFill/>
        </p:spPr>
        <p:txBody>
          <a:bodyPr wrap="square" rtlCol="0">
            <a:spAutoFit/>
          </a:bodyPr>
          <a:lstStyle/>
          <a:p>
            <a:r>
              <a:rPr lang="en-US" sz="23900" dirty="0" smtClean="0">
                <a:solidFill>
                  <a:schemeClr val="bg1">
                    <a:lumMod val="50000"/>
                  </a:schemeClr>
                </a:solidFill>
                <a:latin typeface="Arial" panose="020B0604020202020204" pitchFamily="34" charset="0"/>
                <a:cs typeface="Arial" panose="020B0604020202020204" pitchFamily="34" charset="0"/>
              </a:rPr>
              <a:t>?</a:t>
            </a:r>
            <a:endParaRPr lang="ms-MY" sz="23900" dirty="0">
              <a:solidFill>
                <a:schemeClr val="bg1">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5867400" y="2926140"/>
            <a:ext cx="2819400" cy="1569660"/>
          </a:xfrm>
          <a:prstGeom prst="rect">
            <a:avLst/>
          </a:prstGeom>
          <a:solidFill>
            <a:schemeClr val="bg1">
              <a:alpha val="65000"/>
            </a:schemeClr>
          </a:solidFill>
        </p:spPr>
        <p:txBody>
          <a:bodyPr wrap="square" rtlCol="0">
            <a:spAutoFit/>
          </a:bodyPr>
          <a:lstStyle/>
          <a:p>
            <a:r>
              <a:rPr lang="ms-MY" sz="2400" b="1" dirty="0" smtClean="0">
                <a:solidFill>
                  <a:srgbClr val="C00000"/>
                </a:solidFill>
                <a:latin typeface="Arial" panose="020B0604020202020204" pitchFamily="34" charset="0"/>
                <a:cs typeface="Arial" panose="020B0604020202020204" pitchFamily="34" charset="0"/>
              </a:rPr>
              <a:t>Baca, fahami, bersedia dengan jawapan dan </a:t>
            </a:r>
            <a:r>
              <a:rPr lang="ms-MY" sz="2400" b="1" dirty="0">
                <a:solidFill>
                  <a:srgbClr val="C00000"/>
                </a:solidFill>
                <a:latin typeface="Arial" panose="020B0604020202020204" pitchFamily="34" charset="0"/>
                <a:cs typeface="Arial" panose="020B0604020202020204" pitchFamily="34" charset="0"/>
              </a:rPr>
              <a:t>b</a:t>
            </a:r>
            <a:r>
              <a:rPr lang="ms-MY" sz="2400" b="1" dirty="0" smtClean="0">
                <a:solidFill>
                  <a:srgbClr val="C00000"/>
                </a:solidFill>
                <a:latin typeface="Arial" panose="020B0604020202020204" pitchFamily="34" charset="0"/>
                <a:cs typeface="Arial" panose="020B0604020202020204" pitchFamily="34" charset="0"/>
              </a:rPr>
              <a:t>ukti sokongan ?</a:t>
            </a:r>
            <a:endParaRPr lang="ms-MY"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0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458200" cy="4876800"/>
          </a:xfrm>
        </p:spPr>
        <p:txBody>
          <a:bodyPr>
            <a:normAutofit/>
          </a:bodyPr>
          <a:lstStyle/>
          <a:p>
            <a:r>
              <a:rPr lang="ms-MY" sz="2400" b="1" dirty="0" smtClean="0">
                <a:latin typeface="Arial" pitchFamily="34" charset="0"/>
                <a:cs typeface="Arial" pitchFamily="34" charset="0"/>
              </a:rPr>
              <a:t>Jaminan Kualiti Akademik bagi Swaakreditasi diselaraskan di </a:t>
            </a:r>
            <a:r>
              <a:rPr lang="ms-MY" sz="2400" b="1" dirty="0" smtClean="0">
                <a:solidFill>
                  <a:srgbClr val="A31435"/>
                </a:solidFill>
                <a:latin typeface="Arial" pitchFamily="34" charset="0"/>
                <a:cs typeface="Arial" pitchFamily="34" charset="0"/>
              </a:rPr>
              <a:t>Pejabat Strategi Korporat dan Komunikasi (CoSComm) </a:t>
            </a:r>
            <a:r>
              <a:rPr lang="ms-MY" sz="2400" b="1" dirty="0" smtClean="0">
                <a:latin typeface="Arial" pitchFamily="34" charset="0"/>
                <a:cs typeface="Arial" pitchFamily="34" charset="0"/>
              </a:rPr>
              <a:t>dan dibantu secara langsung oleh Bahagian Akademik dan Sekolah Pengajian Siswazah</a:t>
            </a:r>
          </a:p>
          <a:p>
            <a:pPr>
              <a:buNone/>
            </a:pPr>
            <a:endParaRPr lang="ms-MY" sz="2400" b="1" dirty="0" smtClean="0">
              <a:latin typeface="Arial" pitchFamily="34" charset="0"/>
              <a:cs typeface="Arial" pitchFamily="34" charset="0"/>
            </a:endParaRPr>
          </a:p>
          <a:p>
            <a:r>
              <a:rPr lang="ms-MY" sz="2400" b="1" dirty="0" smtClean="0">
                <a:latin typeface="Arial" pitchFamily="34" charset="0"/>
                <a:cs typeface="Arial" pitchFamily="34" charset="0"/>
              </a:rPr>
              <a:t>Jawatankuasa Penyelarasan Swaakreditasi (J/K Kecil di bawah SENAT) telah ditubuhkan dan bertanggungjawab memastikan proses kelulusan program pengajian dilaksanakan dengan telus dan teratur </a:t>
            </a:r>
            <a:endParaRPr lang="ms-MY" sz="2400" b="1" dirty="0">
              <a:latin typeface="Arial" pitchFamily="34" charset="0"/>
              <a:cs typeface="Arial" pitchFamily="34" charset="0"/>
            </a:endParaRP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7" name="Rectangle 6"/>
          <p:cNvSpPr/>
          <p:nvPr/>
        </p:nvSpPr>
        <p:spPr>
          <a:xfrm>
            <a:off x="228600" y="762000"/>
            <a:ext cx="8839200" cy="457200"/>
          </a:xfrm>
          <a:prstGeom prst="rect">
            <a:avLst/>
          </a:prstGeom>
          <a:solidFill>
            <a:srgbClr val="A31435"/>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8" name="Rectangle 7"/>
          <p:cNvSpPr/>
          <p:nvPr/>
        </p:nvSpPr>
        <p:spPr>
          <a:xfrm>
            <a:off x="228600" y="634425"/>
            <a:ext cx="8839200" cy="1077218"/>
          </a:xfrm>
          <a:prstGeom prst="rect">
            <a:avLst/>
          </a:prstGeom>
        </p:spPr>
        <p:txBody>
          <a:bodyPr wrap="square">
            <a:spAutoFit/>
          </a:bodyPr>
          <a:lstStyle/>
          <a:p>
            <a:r>
              <a:rPr lang="en-US" sz="3200" b="1" dirty="0">
                <a:solidFill>
                  <a:schemeClr val="bg1"/>
                </a:solidFill>
                <a:latin typeface="Arial" pitchFamily="34" charset="0"/>
                <a:cs typeface="Arial" pitchFamily="34" charset="0"/>
              </a:rPr>
              <a:t>PENGURUSAN JAMINAN KUALITI </a:t>
            </a:r>
            <a:r>
              <a:rPr lang="en-US" sz="3200" b="1" dirty="0">
                <a:latin typeface="Arial" pitchFamily="34" charset="0"/>
                <a:cs typeface="Arial" pitchFamily="34" charset="0"/>
              </a:rPr>
              <a:t>AKADEMIK </a:t>
            </a:r>
            <a:endParaRPr lang="en-MY" sz="32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Title 9"/>
          <p:cNvSpPr txBox="1">
            <a:spLocks/>
          </p:cNvSpPr>
          <p:nvPr/>
        </p:nvSpPr>
        <p:spPr>
          <a:xfrm>
            <a:off x="228600" y="152400"/>
            <a:ext cx="8763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A31435"/>
                </a:solidFill>
                <a:effectLst/>
                <a:uLnTx/>
                <a:uFillTx/>
                <a:latin typeface="Arial" pitchFamily="34" charset="0"/>
                <a:ea typeface="+mj-ea"/>
                <a:cs typeface="Arial" pitchFamily="34" charset="0"/>
              </a:rPr>
              <a:t>BIDANG 1: VISI, MISI MATLAMAT PENDIDIKAN DAN HASIL PEMBELAJARAN</a:t>
            </a:r>
          </a:p>
        </p:txBody>
      </p:sp>
      <p:graphicFrame>
        <p:nvGraphicFramePr>
          <p:cNvPr id="5" name="Table 4"/>
          <p:cNvGraphicFramePr>
            <a:graphicFrameLocks noGrp="1"/>
          </p:cNvGraphicFramePr>
          <p:nvPr>
            <p:extLst>
              <p:ext uri="{D42A27DB-BD31-4B8C-83A1-F6EECF244321}">
                <p14:modId xmlns:p14="http://schemas.microsoft.com/office/powerpoint/2010/main" val="177661862"/>
              </p:ext>
            </p:extLst>
          </p:nvPr>
        </p:nvGraphicFramePr>
        <p:xfrm>
          <a:off x="0" y="1295400"/>
          <a:ext cx="8991600" cy="4768834"/>
        </p:xfrm>
        <a:graphic>
          <a:graphicData uri="http://schemas.openxmlformats.org/drawingml/2006/table">
            <a:tbl>
              <a:tblPr firstRow="1" bandRow="1">
                <a:tableStyleId>{0E3FDE45-AF77-4B5C-9715-49D594BDF05E}</a:tableStyleId>
              </a:tblPr>
              <a:tblGrid>
                <a:gridCol w="1452489"/>
                <a:gridCol w="4541911"/>
                <a:gridCol w="2997200"/>
              </a:tblGrid>
              <a:tr h="304800">
                <a:tc>
                  <a:txBody>
                    <a:bodyPr/>
                    <a:lstStyle/>
                    <a:p>
                      <a:pPr marL="0" marR="0" algn="l">
                        <a:lnSpc>
                          <a:spcPct val="100000"/>
                        </a:lnSpc>
                        <a:spcBef>
                          <a:spcPts val="0"/>
                        </a:spcBef>
                        <a:spcAft>
                          <a:spcPts val="600"/>
                        </a:spcAft>
                      </a:pPr>
                      <a:r>
                        <a:rPr lang="fi-FI" sz="1400" dirty="0" smtClean="0">
                          <a:latin typeface="Arial" pitchFamily="34" charset="0"/>
                          <a:cs typeface="Arial" pitchFamily="34" charset="0"/>
                        </a:rPr>
                        <a:t>Subbidang</a:t>
                      </a:r>
                      <a:r>
                        <a:rPr lang="en-US" sz="1400" baseline="0" dirty="0" smtClean="0">
                          <a:latin typeface="Arial" pitchFamily="34" charset="0"/>
                          <a:cs typeface="Arial" pitchFamily="34" charset="0"/>
                        </a:rPr>
                        <a:t> </a:t>
                      </a:r>
                      <a:r>
                        <a:rPr lang="fi-FI" sz="1400" dirty="0" smtClean="0">
                          <a:latin typeface="Arial" pitchFamily="34" charset="0"/>
                          <a:cs typeface="Arial" pitchFamily="34" charset="0"/>
                        </a:rPr>
                        <a:t>1.1</a:t>
                      </a:r>
                      <a:endParaRPr lang="en-US" sz="140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fi-FI" sz="1400" dirty="0">
                          <a:latin typeface="Arial" pitchFamily="34" charset="0"/>
                          <a:cs typeface="Arial" pitchFamily="34" charset="0"/>
                        </a:rPr>
                        <a:t>PERNYATAAN VISI, DAN MATLAMAT PENDIDIKAN</a:t>
                      </a:r>
                      <a:endParaRPr lang="en-US" sz="140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fi-FI" sz="1400">
                          <a:latin typeface="Arial" pitchFamily="34" charset="0"/>
                          <a:cs typeface="Arial" pitchFamily="34" charset="0"/>
                        </a:rPr>
                        <a:t>TINDAKAN/ CATATAN</a:t>
                      </a:r>
                      <a:endParaRPr lang="en-US" sz="1400">
                        <a:latin typeface="Arial" pitchFamily="34" charset="0"/>
                        <a:ea typeface="Times New Roman"/>
                        <a:cs typeface="Arial" pitchFamily="34" charset="0"/>
                      </a:endParaRPr>
                    </a:p>
                  </a:txBody>
                  <a:tcPr marL="68580" marR="68580" marT="0" marB="0">
                    <a:solidFill>
                      <a:schemeClr val="bg1"/>
                    </a:solidFill>
                  </a:tcPr>
                </a:tc>
              </a:tr>
              <a:tr h="2438400">
                <a:tc>
                  <a:txBody>
                    <a:bodyPr/>
                    <a:lstStyle/>
                    <a:p>
                      <a:pPr marL="0" marR="0" algn="l">
                        <a:lnSpc>
                          <a:spcPct val="100000"/>
                        </a:lnSpc>
                        <a:spcBef>
                          <a:spcPts val="0"/>
                        </a:spcBef>
                        <a:spcAft>
                          <a:spcPts val="600"/>
                        </a:spcAft>
                      </a:pPr>
                      <a:r>
                        <a:rPr lang="fi-FI" sz="1400" b="1" dirty="0">
                          <a:latin typeface="Arial" pitchFamily="34" charset="0"/>
                          <a:cs typeface="Arial" pitchFamily="34" charset="0"/>
                        </a:rPr>
                        <a:t>Pengurusan (PTJ)</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342900" marR="0" lvl="0" indent="-342900" algn="l">
                        <a:lnSpc>
                          <a:spcPct val="100000"/>
                        </a:lnSpc>
                        <a:spcBef>
                          <a:spcPts val="0"/>
                        </a:spcBef>
                        <a:spcAft>
                          <a:spcPts val="600"/>
                        </a:spcAft>
                        <a:buFont typeface="+mj-lt"/>
                        <a:buAutoNum type="arabicPeriod"/>
                        <a:tabLst>
                          <a:tab pos="274320" algn="l"/>
                        </a:tabLst>
                      </a:pPr>
                      <a:r>
                        <a:rPr lang="fi-FI" sz="1400" b="1" dirty="0">
                          <a:latin typeface="Arial" pitchFamily="34" charset="0"/>
                          <a:cs typeface="Arial" pitchFamily="34" charset="0"/>
                        </a:rPr>
                        <a:t>Pernyataan visi, misi dan matlamat pendidikan (rujuk ms 30-31) dan diluluskan oleh PPU dan LPU  </a:t>
                      </a:r>
                      <a:endParaRPr lang="en-US" sz="1400" b="1" dirty="0">
                        <a:latin typeface="Arial" pitchFamily="34" charset="0"/>
                        <a:cs typeface="Arial" pitchFamily="34" charset="0"/>
                      </a:endParaRPr>
                    </a:p>
                    <a:p>
                      <a:pPr marL="342900" marR="0" lvl="0" indent="-342900" algn="l">
                        <a:lnSpc>
                          <a:spcPct val="100000"/>
                        </a:lnSpc>
                        <a:spcBef>
                          <a:spcPts val="0"/>
                        </a:spcBef>
                        <a:spcAft>
                          <a:spcPts val="600"/>
                        </a:spcAft>
                        <a:buFont typeface="+mj-lt"/>
                        <a:buAutoNum type="arabicPeriod"/>
                        <a:tabLst>
                          <a:tab pos="274320" algn="l"/>
                        </a:tabLst>
                      </a:pPr>
                      <a:r>
                        <a:rPr lang="fi-FI" sz="1400" b="1" dirty="0">
                          <a:latin typeface="Arial" pitchFamily="34" charset="0"/>
                          <a:cs typeface="Arial" pitchFamily="34" charset="0"/>
                        </a:rPr>
                        <a:t>Penyebaran luas kepada pemegang taruh adalah melalui media cetak, media elektronik, latihan, bengkel, mesyuarat, persatuan dan aktiviti alumni</a:t>
                      </a:r>
                      <a:endParaRPr lang="en-US" sz="1400" b="1" dirty="0">
                        <a:latin typeface="Arial" pitchFamily="34" charset="0"/>
                        <a:cs typeface="Arial" pitchFamily="34" charset="0"/>
                      </a:endParaRPr>
                    </a:p>
                    <a:p>
                      <a:pPr marL="342900" marR="0" lvl="0" indent="-342900" algn="l">
                        <a:lnSpc>
                          <a:spcPct val="100000"/>
                        </a:lnSpc>
                        <a:spcBef>
                          <a:spcPts val="0"/>
                        </a:spcBef>
                        <a:spcAft>
                          <a:spcPts val="600"/>
                        </a:spcAft>
                        <a:buFont typeface="+mj-lt"/>
                        <a:buAutoNum type="arabicPeriod"/>
                        <a:tabLst>
                          <a:tab pos="274320" algn="l"/>
                        </a:tabLst>
                      </a:pPr>
                      <a:r>
                        <a:rPr lang="fi-FI" sz="1400" b="1" dirty="0">
                          <a:latin typeface="Arial" pitchFamily="34" charset="0"/>
                          <a:cs typeface="Arial" pitchFamily="34" charset="0"/>
                        </a:rPr>
                        <a:t>Matlamat pendidikan mencerminkan tanggungjawab sosial, pencapaian penyelidikan, penglibatan komuniti, nilai etika dan kepemimpinan berkaitan hasil pembelajaran (rujuk Jadual </a:t>
                      </a:r>
                      <a:r>
                        <a:rPr lang="fi-FI" sz="1400" b="1" dirty="0" smtClean="0">
                          <a:latin typeface="Arial" pitchFamily="34" charset="0"/>
                          <a:cs typeface="Arial" pitchFamily="34" charset="0"/>
                        </a:rPr>
                        <a:t>1.1.2, </a:t>
                      </a:r>
                      <a:r>
                        <a:rPr lang="fi-FI" sz="1400" b="1" dirty="0">
                          <a:latin typeface="Arial" pitchFamily="34" charset="0"/>
                          <a:cs typeface="Arial" pitchFamily="34" charset="0"/>
                        </a:rPr>
                        <a:t>ms. </a:t>
                      </a:r>
                      <a:r>
                        <a:rPr lang="fi-FI" sz="1400" b="1" dirty="0" smtClean="0">
                          <a:latin typeface="Arial" pitchFamily="34" charset="0"/>
                          <a:cs typeface="Arial" pitchFamily="34" charset="0"/>
                        </a:rPr>
                        <a:t>30) </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342900" marR="0" lvl="0" indent="-342900" algn="l">
                        <a:lnSpc>
                          <a:spcPct val="100000"/>
                        </a:lnSpc>
                        <a:spcBef>
                          <a:spcPts val="0"/>
                        </a:spcBef>
                        <a:spcAft>
                          <a:spcPts val="600"/>
                        </a:spcAft>
                        <a:buFont typeface="+mj-lt"/>
                        <a:buAutoNum type="arabicPeriod"/>
                      </a:pPr>
                      <a:r>
                        <a:rPr lang="fi-FI" sz="1400" b="1" dirty="0">
                          <a:latin typeface="Arial" pitchFamily="34" charset="0"/>
                          <a:cs typeface="Arial" pitchFamily="34" charset="0"/>
                        </a:rPr>
                        <a:t>PTJ bersedia dengan bukti tentang #2</a:t>
                      </a:r>
                      <a:endParaRPr lang="en-US" sz="1400" b="1" dirty="0">
                        <a:latin typeface="Arial" pitchFamily="34" charset="0"/>
                        <a:cs typeface="Arial" pitchFamily="34" charset="0"/>
                      </a:endParaRPr>
                    </a:p>
                    <a:p>
                      <a:pPr marL="342900" marR="0" lvl="0" indent="-342900" algn="l">
                        <a:lnSpc>
                          <a:spcPct val="100000"/>
                        </a:lnSpc>
                        <a:spcBef>
                          <a:spcPts val="0"/>
                        </a:spcBef>
                        <a:spcAft>
                          <a:spcPts val="600"/>
                        </a:spcAft>
                        <a:buFont typeface="+mj-lt"/>
                        <a:buAutoNum type="arabicPeriod"/>
                      </a:pPr>
                      <a:r>
                        <a:rPr lang="fi-FI" sz="1400" b="1" dirty="0">
                          <a:latin typeface="Arial" pitchFamily="34" charset="0"/>
                          <a:cs typeface="Arial" pitchFamily="34" charset="0"/>
                        </a:rPr>
                        <a:t>PTJ perlu memaparkan poster Visi, Misi UPM </a:t>
                      </a:r>
                      <a:endParaRPr lang="en-US" sz="1400" b="1" dirty="0">
                        <a:latin typeface="Arial" pitchFamily="34" charset="0"/>
                        <a:cs typeface="Arial" pitchFamily="34" charset="0"/>
                      </a:endParaRPr>
                    </a:p>
                    <a:p>
                      <a:pPr marL="342900" marR="0" lvl="0" indent="-342900" algn="l">
                        <a:lnSpc>
                          <a:spcPct val="100000"/>
                        </a:lnSpc>
                        <a:spcBef>
                          <a:spcPts val="0"/>
                        </a:spcBef>
                        <a:spcAft>
                          <a:spcPts val="600"/>
                        </a:spcAft>
                        <a:buFont typeface="+mj-lt"/>
                        <a:buAutoNum type="arabicPeriod"/>
                      </a:pPr>
                      <a:r>
                        <a:rPr lang="fi-FI" sz="1400" b="1" dirty="0">
                          <a:latin typeface="Arial" pitchFamily="34" charset="0"/>
                          <a:cs typeface="Arial" pitchFamily="34" charset="0"/>
                        </a:rPr>
                        <a:t>PTJ perlu </a:t>
                      </a:r>
                      <a:r>
                        <a:rPr lang="fi-FI" sz="1400" b="1" dirty="0" smtClean="0">
                          <a:latin typeface="Arial" pitchFamily="34" charset="0"/>
                          <a:cs typeface="Arial" pitchFamily="34" charset="0"/>
                        </a:rPr>
                        <a:t>memaparkan </a:t>
                      </a:r>
                      <a:r>
                        <a:rPr lang="fi-FI" sz="1400" b="1" dirty="0">
                          <a:latin typeface="Arial" pitchFamily="34" charset="0"/>
                          <a:cs typeface="Arial" pitchFamily="34" charset="0"/>
                        </a:rPr>
                        <a:t>9 LO KPT untuk pendedahan kepada pelajar </a:t>
                      </a:r>
                      <a:endParaRPr lang="en-US" sz="1400" b="1" dirty="0">
                        <a:latin typeface="Arial" pitchFamily="34" charset="0"/>
                        <a:cs typeface="Arial" pitchFamily="34" charset="0"/>
                      </a:endParaRPr>
                    </a:p>
                    <a:p>
                      <a:pPr marL="342900" marR="0" lvl="0" indent="-342900" algn="l">
                        <a:lnSpc>
                          <a:spcPct val="100000"/>
                        </a:lnSpc>
                        <a:spcBef>
                          <a:spcPts val="0"/>
                        </a:spcBef>
                        <a:spcAft>
                          <a:spcPts val="600"/>
                        </a:spcAft>
                        <a:buFont typeface="+mj-lt"/>
                        <a:buAutoNum type="arabicPeriod"/>
                      </a:pPr>
                      <a:r>
                        <a:rPr lang="fi-FI" sz="1400" b="1" dirty="0">
                          <a:latin typeface="Arial" pitchFamily="34" charset="0"/>
                          <a:cs typeface="Arial" pitchFamily="34" charset="0"/>
                        </a:rPr>
                        <a:t>Untuk pelajar baharu 9 LO telah dimasukkan ke dalam buku prospektus</a:t>
                      </a:r>
                      <a:endParaRPr lang="en-US" sz="1400" b="1" dirty="0">
                        <a:latin typeface="Arial" pitchFamily="34" charset="0"/>
                        <a:ea typeface="Times New Roman"/>
                        <a:cs typeface="Arial" pitchFamily="34" charset="0"/>
                      </a:endParaRPr>
                    </a:p>
                  </a:txBody>
                  <a:tcPr marL="68580" marR="68580" marT="0" marB="0">
                    <a:solidFill>
                      <a:schemeClr val="bg1"/>
                    </a:solidFill>
                  </a:tcPr>
                </a:tc>
              </a:tr>
              <a:tr h="552370">
                <a:tc>
                  <a:txBody>
                    <a:bodyPr/>
                    <a:lstStyle/>
                    <a:p>
                      <a:pPr marL="0" marR="0" algn="l">
                        <a:lnSpc>
                          <a:spcPct val="100000"/>
                        </a:lnSpc>
                        <a:spcBef>
                          <a:spcPts val="0"/>
                        </a:spcBef>
                        <a:spcAft>
                          <a:spcPts val="600"/>
                        </a:spcAft>
                      </a:pPr>
                      <a:r>
                        <a:rPr lang="fi-FI" sz="1400" b="1" dirty="0">
                          <a:latin typeface="Arial" pitchFamily="34" charset="0"/>
                          <a:cs typeface="Arial" pitchFamily="34" charset="0"/>
                        </a:rPr>
                        <a:t>Staf Akademik dan P&amp;P</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ms-MY" sz="1400" b="1" noProof="0" dirty="0" smtClean="0">
                          <a:latin typeface="Arial" pitchFamily="34" charset="0"/>
                          <a:cs typeface="Arial" pitchFamily="34" charset="0"/>
                        </a:rPr>
                        <a:t>Perlu tahu  #1-3 seperti di atas</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endParaRPr lang="fr-FR" sz="1400" b="1" dirty="0">
                        <a:latin typeface="Arial" pitchFamily="34" charset="0"/>
                        <a:ea typeface="Times New Roman"/>
                        <a:cs typeface="Arial" pitchFamily="34" charset="0"/>
                      </a:endParaRPr>
                    </a:p>
                  </a:txBody>
                  <a:tcPr marL="68580" marR="68580" marT="0" marB="0">
                    <a:solidFill>
                      <a:schemeClr val="bg1"/>
                    </a:solidFill>
                  </a:tcPr>
                </a:tc>
              </a:tr>
              <a:tr h="531204">
                <a:tc>
                  <a:txBody>
                    <a:bodyPr/>
                    <a:lstStyle/>
                    <a:p>
                      <a:pPr marL="0" marR="0" algn="l">
                        <a:lnSpc>
                          <a:spcPct val="100000"/>
                        </a:lnSpc>
                        <a:spcBef>
                          <a:spcPts val="0"/>
                        </a:spcBef>
                        <a:spcAft>
                          <a:spcPts val="600"/>
                        </a:spcAft>
                      </a:pPr>
                      <a:r>
                        <a:rPr lang="fi-FI" sz="1400" b="1" dirty="0">
                          <a:latin typeface="Arial" pitchFamily="34" charset="0"/>
                          <a:cs typeface="Arial" pitchFamily="34" charset="0"/>
                        </a:rPr>
                        <a:t>Staf Sokongan</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ms-MY" sz="1400" b="1" noProof="0" dirty="0" smtClean="0">
                          <a:latin typeface="Arial" pitchFamily="34" charset="0"/>
                          <a:cs typeface="Arial" pitchFamily="34" charset="0"/>
                        </a:rPr>
                        <a:t>Perlu tahu visi, misi dan matlamat pendidikan</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endParaRPr lang="fr-FR" sz="1400" b="1" dirty="0">
                        <a:latin typeface="Arial" pitchFamily="34" charset="0"/>
                        <a:ea typeface="Times New Roman"/>
                        <a:cs typeface="Arial" pitchFamily="34" charset="0"/>
                      </a:endParaRPr>
                    </a:p>
                  </a:txBody>
                  <a:tcPr marL="68580" marR="68580" marT="0" marB="0">
                    <a:solidFill>
                      <a:schemeClr val="bg1"/>
                    </a:solidFill>
                  </a:tcPr>
                </a:tc>
              </a:tr>
              <a:tr h="667740">
                <a:tc>
                  <a:txBody>
                    <a:bodyPr/>
                    <a:lstStyle/>
                    <a:p>
                      <a:pPr marL="0" marR="0" algn="l">
                        <a:lnSpc>
                          <a:spcPct val="100000"/>
                        </a:lnSpc>
                        <a:spcBef>
                          <a:spcPts val="0"/>
                        </a:spcBef>
                        <a:spcAft>
                          <a:spcPts val="600"/>
                        </a:spcAft>
                      </a:pPr>
                      <a:r>
                        <a:rPr lang="fi-FI" sz="1400" b="1" dirty="0">
                          <a:latin typeface="Arial" pitchFamily="34" charset="0"/>
                          <a:cs typeface="Arial" pitchFamily="34" charset="0"/>
                        </a:rPr>
                        <a:t>Pelajar</a:t>
                      </a:r>
                      <a:endParaRPr lang="en-US" sz="1400" b="1" dirty="0">
                        <a:latin typeface="Arial" pitchFamily="34" charset="0"/>
                        <a:ea typeface="Times New Roman"/>
                        <a:cs typeface="Arial" pitchFamily="34" charset="0"/>
                      </a:endParaRPr>
                    </a:p>
                  </a:txBody>
                  <a:tcPr marL="68580" marR="68580" marT="0" marB="0"/>
                </a:tc>
                <a:tc>
                  <a:txBody>
                    <a:bodyPr/>
                    <a:lstStyle/>
                    <a:p>
                      <a:pPr marL="0" marR="0" algn="l">
                        <a:lnSpc>
                          <a:spcPct val="100000"/>
                        </a:lnSpc>
                        <a:spcBef>
                          <a:spcPts val="0"/>
                        </a:spcBef>
                        <a:spcAft>
                          <a:spcPts val="600"/>
                        </a:spcAft>
                      </a:pPr>
                      <a:r>
                        <a:rPr lang="ms-MY" sz="1400" b="1" noProof="0" dirty="0" smtClean="0">
                          <a:latin typeface="Arial" pitchFamily="34" charset="0"/>
                          <a:cs typeface="Arial" pitchFamily="34" charset="0"/>
                        </a:rPr>
                        <a:t>Perlu tahu visi, misi dan matlamat pendidikan dan #3 di atas</a:t>
                      </a:r>
                      <a:endParaRPr lang="ms-MY" sz="1400" b="1" noProof="0" dirty="0">
                        <a:latin typeface="Arial" pitchFamily="34" charset="0"/>
                        <a:ea typeface="Times New Roman"/>
                        <a:cs typeface="Arial" pitchFamily="34" charset="0"/>
                      </a:endParaRPr>
                    </a:p>
                  </a:txBody>
                  <a:tcPr marL="68580" marR="68580" marT="0" marB="0"/>
                </a:tc>
                <a:tc>
                  <a:txBody>
                    <a:bodyPr/>
                    <a:lstStyle/>
                    <a:p>
                      <a:pPr marL="0" marR="0" algn="l">
                        <a:lnSpc>
                          <a:spcPct val="100000"/>
                        </a:lnSpc>
                        <a:spcBef>
                          <a:spcPts val="0"/>
                        </a:spcBef>
                        <a:spcAft>
                          <a:spcPts val="600"/>
                        </a:spcAft>
                      </a:pPr>
                      <a:endParaRPr lang="fr-FR" sz="1400" b="1" dirty="0">
                        <a:latin typeface="Arial" pitchFamily="34" charset="0"/>
                        <a:ea typeface="Times New Roman"/>
                        <a:cs typeface="Arial" pitchFamily="34" charset="0"/>
                      </a:endParaRPr>
                    </a:p>
                  </a:txBody>
                  <a:tcPr marL="68580" marR="68580" marT="0" marB="0"/>
                </a:tc>
              </a:tr>
            </a:tbl>
          </a:graphicData>
        </a:graphic>
      </p:graphicFrame>
      <p:sp>
        <p:nvSpPr>
          <p:cNvPr id="6" name="Title 9"/>
          <p:cNvSpPr txBox="1">
            <a:spLocks/>
          </p:cNvSpPr>
          <p:nvPr/>
        </p:nvSpPr>
        <p:spPr>
          <a:xfrm>
            <a:off x="0" y="762000"/>
            <a:ext cx="3657600" cy="533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A31435"/>
                </a:solidFill>
                <a:effectLst/>
                <a:uLnTx/>
                <a:uFillTx/>
                <a:latin typeface="Arial" pitchFamily="34" charset="0"/>
                <a:ea typeface="+mj-ea"/>
                <a:cs typeface="Arial" pitchFamily="34" charset="0"/>
              </a:rPr>
              <a:t>CONTOH SENARAI</a:t>
            </a:r>
            <a:r>
              <a:rPr kumimoji="0" lang="en-US" b="1" i="0" u="none" strike="noStrike" kern="1200" cap="none" spc="0" normalizeH="0" noProof="0" dirty="0" smtClean="0">
                <a:ln>
                  <a:noFill/>
                </a:ln>
                <a:solidFill>
                  <a:srgbClr val="A31435"/>
                </a:solidFill>
                <a:effectLst/>
                <a:uLnTx/>
                <a:uFillTx/>
                <a:latin typeface="Arial" pitchFamily="34" charset="0"/>
                <a:ea typeface="+mj-ea"/>
                <a:cs typeface="Arial" pitchFamily="34" charset="0"/>
              </a:rPr>
              <a:t> SEMAK</a:t>
            </a:r>
            <a:r>
              <a:rPr kumimoji="0" lang="en-US" b="1" i="0" u="none" strike="noStrike" kern="1200" cap="none" spc="0" normalizeH="0" baseline="0" noProof="0" dirty="0" smtClean="0">
                <a:ln>
                  <a:noFill/>
                </a:ln>
                <a:solidFill>
                  <a:srgbClr val="A31435"/>
                </a:solidFill>
                <a:effectLst/>
                <a:uLnTx/>
                <a:uFillTx/>
                <a:latin typeface="Arial" pitchFamily="34" charset="0"/>
                <a:ea typeface="+mj-ea"/>
                <a:cs typeface="Arial"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Title 9"/>
          <p:cNvSpPr txBox="1">
            <a:spLocks/>
          </p:cNvSpPr>
          <p:nvPr/>
        </p:nvSpPr>
        <p:spPr>
          <a:xfrm>
            <a:off x="304800" y="152400"/>
            <a:ext cx="8610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A31435"/>
                </a:solidFill>
                <a:effectLst/>
                <a:uLnTx/>
                <a:uFillTx/>
                <a:latin typeface="Arial" pitchFamily="34" charset="0"/>
                <a:ea typeface="+mj-ea"/>
                <a:cs typeface="Arial" pitchFamily="34" charset="0"/>
              </a:rPr>
              <a:t>BIDANG 1: VISI, MISI MATLAMAT PENDIDIKAN DAN HASIL PEMBELAJARAN</a:t>
            </a:r>
          </a:p>
        </p:txBody>
      </p:sp>
      <p:graphicFrame>
        <p:nvGraphicFramePr>
          <p:cNvPr id="6" name="Table 5"/>
          <p:cNvGraphicFramePr>
            <a:graphicFrameLocks noGrp="1"/>
          </p:cNvGraphicFramePr>
          <p:nvPr>
            <p:extLst>
              <p:ext uri="{D42A27DB-BD31-4B8C-83A1-F6EECF244321}">
                <p14:modId xmlns:p14="http://schemas.microsoft.com/office/powerpoint/2010/main" val="2852806358"/>
              </p:ext>
            </p:extLst>
          </p:nvPr>
        </p:nvGraphicFramePr>
        <p:xfrm>
          <a:off x="76200" y="762001"/>
          <a:ext cx="8991600" cy="5638801"/>
        </p:xfrm>
        <a:graphic>
          <a:graphicData uri="http://schemas.openxmlformats.org/drawingml/2006/table">
            <a:tbl>
              <a:tblPr firstRow="1" bandRow="1">
                <a:tableStyleId>{0E3FDE45-AF77-4B5C-9715-49D594BDF05E}</a:tableStyleId>
              </a:tblPr>
              <a:tblGrid>
                <a:gridCol w="1624994"/>
                <a:gridCol w="4599972"/>
                <a:gridCol w="2766634"/>
              </a:tblGrid>
              <a:tr h="703481">
                <a:tc>
                  <a:txBody>
                    <a:bodyPr/>
                    <a:lstStyle/>
                    <a:p>
                      <a:pPr marL="0" marR="0" algn="l">
                        <a:spcBef>
                          <a:spcPts val="0"/>
                        </a:spcBef>
                        <a:spcAft>
                          <a:spcPts val="0"/>
                        </a:spcAft>
                      </a:pPr>
                      <a:r>
                        <a:rPr lang="ms-MY" sz="1400" b="1" noProof="0" dirty="0" smtClean="0">
                          <a:latin typeface="Arial" pitchFamily="34" charset="0"/>
                          <a:cs typeface="Arial" pitchFamily="34" charset="0"/>
                        </a:rPr>
                        <a:t>Subbidang</a:t>
                      </a:r>
                      <a:r>
                        <a:rPr lang="ms-MY" sz="1400" b="1" baseline="0" noProof="0" dirty="0" smtClean="0">
                          <a:latin typeface="Arial" pitchFamily="34" charset="0"/>
                          <a:cs typeface="Arial" pitchFamily="34" charset="0"/>
                        </a:rPr>
                        <a:t> </a:t>
                      </a:r>
                      <a:r>
                        <a:rPr lang="ms-MY" sz="1400" b="1" noProof="0" dirty="0" smtClean="0">
                          <a:latin typeface="Arial" pitchFamily="34" charset="0"/>
                          <a:cs typeface="Arial" pitchFamily="34" charset="0"/>
                        </a:rPr>
                        <a:t>1.2</a:t>
                      </a:r>
                      <a:endParaRPr lang="ms-MY" sz="1400" b="1" noProof="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b="1" dirty="0">
                          <a:latin typeface="Arial" pitchFamily="34" charset="0"/>
                          <a:cs typeface="Arial" pitchFamily="34" charset="0"/>
                        </a:rPr>
                        <a:t>PENGLIBATAN DALAM PENGGUBALAN VISI, DAN MATLAMAT PENDIDIKAN</a:t>
                      </a:r>
                      <a:endParaRPr lang="en-US" sz="1400" b="1"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r>
                        <a:rPr lang="en-US" sz="1400">
                          <a:latin typeface="Arial" pitchFamily="34" charset="0"/>
                          <a:cs typeface="Arial" pitchFamily="34" charset="0"/>
                        </a:rPr>
                        <a:t>TINDAKAN/ CATATAN</a:t>
                      </a:r>
                      <a:endParaRPr lang="en-US" sz="1400">
                        <a:latin typeface="Arial" pitchFamily="34" charset="0"/>
                        <a:ea typeface="Times New Roman"/>
                        <a:cs typeface="Arial" pitchFamily="34" charset="0"/>
                      </a:endParaRPr>
                    </a:p>
                  </a:txBody>
                  <a:tcPr marL="68580" marR="68580" marT="0" marB="0"/>
                </a:tc>
              </a:tr>
              <a:tr h="2824877">
                <a:tc>
                  <a:txBody>
                    <a:bodyPr/>
                    <a:lstStyle/>
                    <a:p>
                      <a:pPr marL="0" marR="0" algn="l">
                        <a:spcBef>
                          <a:spcPts val="0"/>
                        </a:spcBef>
                        <a:spcAft>
                          <a:spcPts val="0"/>
                        </a:spcAft>
                      </a:pPr>
                      <a:r>
                        <a:rPr lang="ms-MY" sz="1400" b="1" noProof="0" dirty="0" smtClean="0">
                          <a:latin typeface="Arial" pitchFamily="34" charset="0"/>
                          <a:cs typeface="Arial" pitchFamily="34" charset="0"/>
                        </a:rPr>
                        <a:t>Pengurusan (PTJ)</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342900" marR="0" lvl="0" indent="-342900" algn="l">
                        <a:spcBef>
                          <a:spcPts val="0"/>
                        </a:spcBef>
                        <a:spcAft>
                          <a:spcPts val="600"/>
                        </a:spcAft>
                        <a:buFont typeface="+mj-lt"/>
                        <a:buAutoNum type="arabicPeriod"/>
                        <a:tabLst>
                          <a:tab pos="274320" algn="l"/>
                        </a:tabLst>
                      </a:pPr>
                      <a:r>
                        <a:rPr lang="ms-MY" sz="1400" b="1" noProof="0" dirty="0" smtClean="0">
                          <a:latin typeface="Arial" pitchFamily="34" charset="0"/>
                          <a:cs typeface="Arial" pitchFamily="34" charset="0"/>
                        </a:rPr>
                        <a:t>Pemegang taruh utama, dalaman dan luaran, terlibat dengan tanggungjawab masing-masing (rujuk ms. 33)</a:t>
                      </a:r>
                    </a:p>
                    <a:p>
                      <a:pPr marL="342900" marR="0" lvl="0" indent="-342900" algn="l">
                        <a:spcBef>
                          <a:spcPts val="0"/>
                        </a:spcBef>
                        <a:spcAft>
                          <a:spcPts val="600"/>
                        </a:spcAft>
                        <a:buFont typeface="+mj-lt"/>
                        <a:buAutoNum type="arabicPeriod"/>
                        <a:tabLst>
                          <a:tab pos="274320" algn="l"/>
                        </a:tabLst>
                      </a:pPr>
                      <a:r>
                        <a:rPr lang="ms-MY" sz="1400" b="1" noProof="0" dirty="0" smtClean="0">
                          <a:latin typeface="Arial" pitchFamily="34" charset="0"/>
                          <a:cs typeface="Arial" pitchFamily="34" charset="0"/>
                        </a:rPr>
                        <a:t>Pandangan dan maklum balas daripada pemegang taruh yang lain seperti rakan akademik/bisnes setempat dan antarabangsa, NGOs, pemeriksa luar dan wakil komuniti diambil kira juga </a:t>
                      </a:r>
                    </a:p>
                    <a:p>
                      <a:pPr marL="342900" marR="0" lvl="0" indent="-342900" algn="l">
                        <a:spcBef>
                          <a:spcPts val="0"/>
                        </a:spcBef>
                        <a:spcAft>
                          <a:spcPts val="600"/>
                        </a:spcAft>
                        <a:buFont typeface="+mj-lt"/>
                        <a:buAutoNum type="arabicPeriod"/>
                        <a:tabLst>
                          <a:tab pos="274320" algn="l"/>
                        </a:tabLst>
                      </a:pPr>
                      <a:r>
                        <a:rPr lang="ms-MY" sz="1400" b="1" noProof="0" dirty="0" smtClean="0">
                          <a:latin typeface="Arial" pitchFamily="34" charset="0"/>
                          <a:cs typeface="Arial" pitchFamily="34" charset="0"/>
                        </a:rPr>
                        <a:t>Visi, misi dan matlamat pendidikan disemak semula sekali dalam tempoh tiga (3) tahun atau apabila perlu</a:t>
                      </a:r>
                      <a:endParaRPr lang="ms-MY" sz="1400" b="1" noProof="0" dirty="0" smtClean="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0"/>
                        </a:spcAft>
                      </a:pPr>
                      <a:r>
                        <a:rPr lang="ms-MY" sz="1400" b="1" noProof="0" dirty="0" smtClean="0">
                          <a:latin typeface="Arial" pitchFamily="34" charset="0"/>
                          <a:cs typeface="Arial" pitchFamily="34" charset="0"/>
                        </a:rPr>
                        <a:t>Bahagian</a:t>
                      </a:r>
                      <a:r>
                        <a:rPr lang="ms-MY" sz="1400" b="1" baseline="0" noProof="0" dirty="0" smtClean="0">
                          <a:latin typeface="Arial" pitchFamily="34" charset="0"/>
                          <a:cs typeface="Arial" pitchFamily="34" charset="0"/>
                        </a:rPr>
                        <a:t> Perancangan Strategik (CoSComm)</a:t>
                      </a:r>
                      <a:r>
                        <a:rPr lang="ms-MY" sz="1400" b="1" noProof="0" dirty="0" smtClean="0">
                          <a:latin typeface="Arial" pitchFamily="34" charset="0"/>
                          <a:cs typeface="Arial" pitchFamily="34" charset="0"/>
                        </a:rPr>
                        <a:t> bersedia dengan semua rekod penggubalan visi, misi dan matlamat pendidikan</a:t>
                      </a:r>
                    </a:p>
                    <a:p>
                      <a:pPr marL="0" marR="0" algn="l">
                        <a:spcBef>
                          <a:spcPts val="0"/>
                        </a:spcBef>
                        <a:spcAft>
                          <a:spcPts val="0"/>
                        </a:spcAft>
                      </a:pPr>
                      <a:r>
                        <a:rPr lang="ms-MY" sz="1400" noProof="0" dirty="0" smtClean="0">
                          <a:latin typeface="Arial" pitchFamily="34" charset="0"/>
                          <a:cs typeface="Arial" pitchFamily="34" charset="0"/>
                        </a:rPr>
                        <a:t> </a:t>
                      </a:r>
                      <a:endParaRPr lang="ms-MY" sz="1400" noProof="0" dirty="0">
                        <a:latin typeface="Arial" pitchFamily="34" charset="0"/>
                        <a:ea typeface="Times New Roman"/>
                        <a:cs typeface="Arial" pitchFamily="34" charset="0"/>
                      </a:endParaRPr>
                    </a:p>
                  </a:txBody>
                  <a:tcPr marL="68580" marR="68580" marT="0" marB="0">
                    <a:solidFill>
                      <a:schemeClr val="bg1"/>
                    </a:solidFill>
                  </a:tcPr>
                </a:tc>
              </a:tr>
              <a:tr h="703481">
                <a:tc>
                  <a:txBody>
                    <a:bodyPr/>
                    <a:lstStyle/>
                    <a:p>
                      <a:pPr marL="0" marR="0" algn="l">
                        <a:spcBef>
                          <a:spcPts val="0"/>
                        </a:spcBef>
                        <a:spcAft>
                          <a:spcPts val="0"/>
                        </a:spcAft>
                      </a:pPr>
                      <a:r>
                        <a:rPr lang="fi-FI" sz="1400" b="1" dirty="0">
                          <a:latin typeface="Arial" pitchFamily="34" charset="0"/>
                          <a:cs typeface="Arial" pitchFamily="34" charset="0"/>
                        </a:rPr>
                        <a:t>Staf Akademik dan P&amp;P</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ms-MY" sz="1400" b="1" noProof="0" dirty="0" smtClean="0">
                          <a:latin typeface="Arial" pitchFamily="34" charset="0"/>
                          <a:cs typeface="Arial" pitchFamily="34" charset="0"/>
                        </a:rPr>
                        <a:t>Perlu tahu  #1 - 3 seperti di atas</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0"/>
                        </a:spcAft>
                      </a:pPr>
                      <a:endParaRPr lang="fr-FR" sz="1400" dirty="0">
                        <a:latin typeface="Arial" pitchFamily="34" charset="0"/>
                        <a:ea typeface="Times New Roman"/>
                        <a:cs typeface="Arial" pitchFamily="34" charset="0"/>
                      </a:endParaRPr>
                    </a:p>
                  </a:txBody>
                  <a:tcPr marL="68580" marR="68580" marT="0" marB="0">
                    <a:solidFill>
                      <a:schemeClr val="bg1"/>
                    </a:solidFill>
                  </a:tcPr>
                </a:tc>
              </a:tr>
              <a:tr h="703481">
                <a:tc>
                  <a:txBody>
                    <a:bodyPr/>
                    <a:lstStyle/>
                    <a:p>
                      <a:pPr marL="0" marR="0" algn="l">
                        <a:spcBef>
                          <a:spcPts val="0"/>
                        </a:spcBef>
                        <a:spcAft>
                          <a:spcPts val="0"/>
                        </a:spcAft>
                      </a:pPr>
                      <a:r>
                        <a:rPr lang="ms-MY" sz="1400" b="1" noProof="0" smtClean="0">
                          <a:latin typeface="Arial" pitchFamily="34" charset="0"/>
                          <a:cs typeface="Arial" pitchFamily="34" charset="0"/>
                        </a:rPr>
                        <a:t>Staf Sokongan</a:t>
                      </a:r>
                      <a:endParaRPr lang="ms-MY" sz="1400" b="1" noProof="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ms-MY" sz="1400" b="1" noProof="0" dirty="0" smtClean="0">
                          <a:latin typeface="Arial" pitchFamily="34" charset="0"/>
                          <a:cs typeface="Arial" pitchFamily="34" charset="0"/>
                        </a:rPr>
                        <a:t>Perlu tahu siapa pemegang taruh utama (pelajar, majikan, industri, MoE, dsbg)</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0"/>
                        </a:spcAft>
                      </a:pPr>
                      <a:endParaRPr lang="fr-FR" sz="1400" dirty="0">
                        <a:latin typeface="Arial" pitchFamily="34" charset="0"/>
                        <a:ea typeface="Times New Roman"/>
                        <a:cs typeface="Arial" pitchFamily="34" charset="0"/>
                      </a:endParaRPr>
                    </a:p>
                  </a:txBody>
                  <a:tcPr marL="68580" marR="68580" marT="0" marB="0">
                    <a:solidFill>
                      <a:schemeClr val="bg1"/>
                    </a:solidFill>
                  </a:tcPr>
                </a:tc>
              </a:tr>
              <a:tr h="703481">
                <a:tc>
                  <a:txBody>
                    <a:bodyPr/>
                    <a:lstStyle/>
                    <a:p>
                      <a:pPr marL="0" marR="0" algn="l">
                        <a:spcBef>
                          <a:spcPts val="0"/>
                        </a:spcBef>
                        <a:spcAft>
                          <a:spcPts val="0"/>
                        </a:spcAft>
                      </a:pPr>
                      <a:r>
                        <a:rPr lang="ms-MY" sz="1400" b="1" noProof="0" dirty="0" smtClean="0">
                          <a:latin typeface="Arial" pitchFamily="34" charset="0"/>
                          <a:cs typeface="Arial" pitchFamily="34" charset="0"/>
                        </a:rPr>
                        <a:t>Pelajar</a:t>
                      </a:r>
                      <a:endParaRPr lang="ms-MY" sz="1400" b="1" noProof="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600"/>
                        </a:spcAft>
                      </a:pPr>
                      <a:r>
                        <a:rPr lang="ms-MY" sz="1400" b="1" noProof="0" dirty="0" smtClean="0">
                          <a:latin typeface="Arial" pitchFamily="34" charset="0"/>
                          <a:cs typeface="Arial" pitchFamily="34" charset="0"/>
                        </a:rPr>
                        <a:t>Perlu tahu  #1 seperti di atas</a:t>
                      </a:r>
                      <a:endParaRPr lang="ms-MY" sz="1400" b="1" noProof="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endParaRPr lang="fr-FR" sz="1400" dirty="0">
                        <a:latin typeface="Arial" pitchFamily="34" charset="0"/>
                        <a:ea typeface="Times New Roman"/>
                        <a:cs typeface="Arial" pitchFamily="34"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Title 9"/>
          <p:cNvSpPr txBox="1">
            <a:spLocks/>
          </p:cNvSpPr>
          <p:nvPr/>
        </p:nvSpPr>
        <p:spPr>
          <a:xfrm>
            <a:off x="228600" y="152400"/>
            <a:ext cx="87630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A31435"/>
                </a:solidFill>
                <a:effectLst/>
                <a:uLnTx/>
                <a:uFillTx/>
                <a:latin typeface="Arial" pitchFamily="34" charset="0"/>
                <a:ea typeface="+mj-ea"/>
                <a:cs typeface="Arial" pitchFamily="34" charset="0"/>
              </a:rPr>
              <a:t>BIDANG 1: VISI, MISI MATLAMAT PENDIDIKAN DAN HASIL PEMBELAJARAN</a:t>
            </a: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3518511132"/>
              </p:ext>
            </p:extLst>
          </p:nvPr>
        </p:nvGraphicFramePr>
        <p:xfrm>
          <a:off x="84363" y="742960"/>
          <a:ext cx="8991601" cy="5543004"/>
        </p:xfrm>
        <a:graphic>
          <a:graphicData uri="http://schemas.openxmlformats.org/drawingml/2006/table">
            <a:tbl>
              <a:tblPr firstRow="1" bandRow="1">
                <a:tableStyleId>{0E3FDE45-AF77-4B5C-9715-49D594BDF05E}</a:tableStyleId>
              </a:tblPr>
              <a:tblGrid>
                <a:gridCol w="1541342"/>
                <a:gridCol w="5136910"/>
                <a:gridCol w="2313349"/>
              </a:tblGrid>
              <a:tr h="400040">
                <a:tc>
                  <a:txBody>
                    <a:bodyPr/>
                    <a:lstStyle/>
                    <a:p>
                      <a:pPr marL="0" marR="0" algn="l">
                        <a:spcBef>
                          <a:spcPts val="0"/>
                        </a:spcBef>
                        <a:spcAft>
                          <a:spcPts val="0"/>
                        </a:spcAft>
                      </a:pPr>
                      <a:r>
                        <a:rPr lang="en-US" sz="1400" dirty="0" err="1" smtClean="0">
                          <a:latin typeface="Arial" pitchFamily="34" charset="0"/>
                          <a:cs typeface="Arial" pitchFamily="34" charset="0"/>
                        </a:rPr>
                        <a:t>Subbidang</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1.3</a:t>
                      </a:r>
                      <a:endParaRPr lang="en-US" sz="140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0"/>
                        </a:spcAft>
                      </a:pPr>
                      <a:r>
                        <a:rPr lang="en-US" sz="1400" dirty="0">
                          <a:latin typeface="Arial" pitchFamily="34" charset="0"/>
                          <a:cs typeface="Arial" pitchFamily="34" charset="0"/>
                        </a:rPr>
                        <a:t>AUTONOMI AKADEMIK</a:t>
                      </a:r>
                      <a:endParaRPr lang="en-US" sz="140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0"/>
                        </a:spcAft>
                      </a:pPr>
                      <a:r>
                        <a:rPr lang="en-US" sz="1400">
                          <a:latin typeface="Arial" pitchFamily="34" charset="0"/>
                          <a:cs typeface="Arial" pitchFamily="34" charset="0"/>
                        </a:rPr>
                        <a:t>TINDAKAN/ CATATAN</a:t>
                      </a:r>
                      <a:endParaRPr lang="en-US" sz="1400">
                        <a:latin typeface="Arial" pitchFamily="34" charset="0"/>
                        <a:ea typeface="Times New Roman"/>
                        <a:cs typeface="Arial" pitchFamily="34" charset="0"/>
                      </a:endParaRPr>
                    </a:p>
                  </a:txBody>
                  <a:tcPr marL="68580" marR="68580" marT="0" marB="0">
                    <a:solidFill>
                      <a:schemeClr val="bg1"/>
                    </a:solidFill>
                  </a:tcPr>
                </a:tc>
              </a:tr>
              <a:tr h="3756124">
                <a:tc>
                  <a:txBody>
                    <a:bodyPr/>
                    <a:lstStyle/>
                    <a:p>
                      <a:pPr marL="0" marR="0" algn="l">
                        <a:spcBef>
                          <a:spcPts val="0"/>
                        </a:spcBef>
                        <a:spcAft>
                          <a:spcPts val="0"/>
                        </a:spcAft>
                      </a:pPr>
                      <a:r>
                        <a:rPr lang="en-US" sz="1400" b="1" dirty="0" err="1">
                          <a:latin typeface="Arial" pitchFamily="34" charset="0"/>
                          <a:cs typeface="Arial" pitchFamily="34" charset="0"/>
                        </a:rPr>
                        <a:t>Pengurusan</a:t>
                      </a:r>
                      <a:r>
                        <a:rPr lang="en-US" sz="1400" b="1" dirty="0">
                          <a:latin typeface="Arial" pitchFamily="34" charset="0"/>
                          <a:cs typeface="Arial" pitchFamily="34" charset="0"/>
                        </a:rPr>
                        <a:t> (PTJ)</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342900" marR="0" lvl="0" indent="-342900" algn="l">
                        <a:spcBef>
                          <a:spcPts val="0"/>
                        </a:spcBef>
                        <a:spcAft>
                          <a:spcPts val="600"/>
                        </a:spcAft>
                        <a:buFont typeface="+mj-lt"/>
                        <a:buAutoNum type="arabicPeriod"/>
                        <a:tabLst>
                          <a:tab pos="274320" algn="l"/>
                        </a:tabLst>
                      </a:pPr>
                      <a:r>
                        <a:rPr lang="ms-MY" sz="1400" b="1" noProof="0" dirty="0" smtClean="0">
                          <a:latin typeface="Arial" pitchFamily="34" charset="0"/>
                          <a:cs typeface="Arial" pitchFamily="34" charset="0"/>
                        </a:rPr>
                        <a:t>Menurut perlembagaan Universiti, polisi terhadap kurikulum dan peruntukan sumber berkaitan boleh di turunkan kuasa oleh Senat kepada fakulti, sekolah, institut dan pusat</a:t>
                      </a:r>
                    </a:p>
                    <a:p>
                      <a:pPr marL="342900" marR="0" lvl="0" indent="-342900" algn="l">
                        <a:spcBef>
                          <a:spcPts val="0"/>
                        </a:spcBef>
                        <a:spcAft>
                          <a:spcPts val="600"/>
                        </a:spcAft>
                        <a:buFont typeface="+mj-lt"/>
                        <a:buAutoNum type="arabicPeriod"/>
                        <a:tabLst>
                          <a:tab pos="274320" algn="l"/>
                        </a:tabLst>
                      </a:pPr>
                      <a:r>
                        <a:rPr lang="ms-MY" sz="1400" b="1" noProof="0" dirty="0" smtClean="0">
                          <a:latin typeface="Arial" pitchFamily="34" charset="0"/>
                          <a:cs typeface="Arial" pitchFamily="34" charset="0"/>
                        </a:rPr>
                        <a:t>Program francais diuruskan oleh UPMET tetapi aspek akademik program tersebut adalah tanggungjawab fakulti</a:t>
                      </a:r>
                    </a:p>
                    <a:p>
                      <a:pPr marL="342900" marR="0" lvl="0" indent="-342900" algn="l">
                        <a:spcBef>
                          <a:spcPts val="0"/>
                        </a:spcBef>
                        <a:spcAft>
                          <a:spcPts val="600"/>
                        </a:spcAft>
                        <a:buFont typeface="+mj-lt"/>
                        <a:buAutoNum type="arabicPeriod"/>
                        <a:tabLst>
                          <a:tab pos="274320" algn="l"/>
                        </a:tabLst>
                      </a:pPr>
                      <a:r>
                        <a:rPr lang="ms-MY" sz="1400" b="1" noProof="0" dirty="0" smtClean="0">
                          <a:latin typeface="Arial" pitchFamily="34" charset="0"/>
                          <a:cs typeface="Arial" pitchFamily="34" charset="0"/>
                        </a:rPr>
                        <a:t>Tenaga pengajar hendaklah akur kepada Peraturan (Akademik) 2003 pindaan</a:t>
                      </a:r>
                      <a:r>
                        <a:rPr lang="ms-MY" sz="1400" b="1" baseline="0" noProof="0" dirty="0" smtClean="0">
                          <a:latin typeface="Arial" pitchFamily="34" charset="0"/>
                          <a:cs typeface="Arial" pitchFamily="34" charset="0"/>
                        </a:rPr>
                        <a:t> 2005 dan Peraturan (Siswazah) 2003 pindaan 2012-2013</a:t>
                      </a:r>
                      <a:endParaRPr lang="ms-MY" sz="1400" b="1" noProof="0" dirty="0" smtClean="0">
                        <a:latin typeface="Arial" pitchFamily="34" charset="0"/>
                        <a:cs typeface="Arial" pitchFamily="34" charset="0"/>
                      </a:endParaRPr>
                    </a:p>
                    <a:p>
                      <a:pPr marL="342900" marR="0" lvl="0" indent="-342900" algn="l">
                        <a:spcBef>
                          <a:spcPts val="0"/>
                        </a:spcBef>
                        <a:spcAft>
                          <a:spcPts val="600"/>
                        </a:spcAft>
                        <a:buFont typeface="+mj-lt"/>
                        <a:buAutoNum type="arabicPeriod"/>
                        <a:tabLst>
                          <a:tab pos="274320" algn="l"/>
                        </a:tabLst>
                      </a:pPr>
                      <a:r>
                        <a:rPr lang="fi-FI" sz="1400" b="1" dirty="0" smtClean="0">
                          <a:latin typeface="Arial" pitchFamily="34" charset="0"/>
                          <a:cs typeface="Arial" pitchFamily="34" charset="0"/>
                        </a:rPr>
                        <a:t>Proses </a:t>
                      </a:r>
                      <a:r>
                        <a:rPr lang="fi-FI" sz="1400" b="1" dirty="0">
                          <a:latin typeface="Arial" pitchFamily="34" charset="0"/>
                          <a:cs typeface="Arial" pitchFamily="34" charset="0"/>
                        </a:rPr>
                        <a:t>menyemak semula peruntukan sumber berkaitan (rujuk ms. 34)</a:t>
                      </a:r>
                      <a:endParaRPr lang="en-US" sz="1400" b="1" dirty="0">
                        <a:latin typeface="Arial" pitchFamily="34" charset="0"/>
                        <a:cs typeface="Arial" pitchFamily="34" charset="0"/>
                      </a:endParaRPr>
                    </a:p>
                    <a:p>
                      <a:pPr marL="342900" marR="0" lvl="0" indent="-342900" algn="l">
                        <a:spcBef>
                          <a:spcPts val="0"/>
                        </a:spcBef>
                        <a:spcAft>
                          <a:spcPts val="600"/>
                        </a:spcAft>
                        <a:buFont typeface="+mj-lt"/>
                        <a:buAutoNum type="arabicPeriod"/>
                        <a:tabLst>
                          <a:tab pos="274320" algn="l"/>
                        </a:tabLst>
                      </a:pPr>
                      <a:r>
                        <a:rPr lang="ms-MY" sz="1400" b="1" noProof="0" dirty="0" smtClean="0">
                          <a:latin typeface="Arial" pitchFamily="34" charset="0"/>
                          <a:cs typeface="Arial" pitchFamily="34" charset="0"/>
                        </a:rPr>
                        <a:t>Dasar berkaitan konflik kepentingan (rujuk ms. 35-36)</a:t>
                      </a:r>
                    </a:p>
                    <a:p>
                      <a:pPr marL="342900" marR="0" lvl="0" indent="-342900" algn="l">
                        <a:spcBef>
                          <a:spcPts val="0"/>
                        </a:spcBef>
                        <a:spcAft>
                          <a:spcPts val="600"/>
                        </a:spcAft>
                        <a:buFont typeface="+mj-lt"/>
                        <a:buNone/>
                        <a:tabLst>
                          <a:tab pos="274320" algn="l"/>
                        </a:tabLst>
                      </a:pP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0"/>
                        </a:spcAft>
                      </a:pPr>
                      <a:r>
                        <a:rPr lang="fi-FI" sz="1400" b="1" dirty="0">
                          <a:latin typeface="Arial" pitchFamily="34" charset="0"/>
                          <a:cs typeface="Arial" pitchFamily="34" charset="0"/>
                        </a:rPr>
                        <a:t>Bendahari menyediakan maklumat;</a:t>
                      </a:r>
                      <a:endParaRPr lang="en-US" sz="1400" b="1" dirty="0">
                        <a:latin typeface="Arial" pitchFamily="34" charset="0"/>
                        <a:cs typeface="Arial" pitchFamily="34" charset="0"/>
                      </a:endParaRPr>
                    </a:p>
                    <a:p>
                      <a:pPr marL="0" marR="0" algn="l">
                        <a:spcBef>
                          <a:spcPts val="0"/>
                        </a:spcBef>
                        <a:spcAft>
                          <a:spcPts val="0"/>
                        </a:spcAft>
                      </a:pPr>
                      <a:r>
                        <a:rPr lang="fi-FI" sz="1400" b="1" dirty="0">
                          <a:latin typeface="Arial" pitchFamily="34" charset="0"/>
                          <a:cs typeface="Arial" pitchFamily="34" charset="0"/>
                        </a:rPr>
                        <a:t>Bahagian </a:t>
                      </a:r>
                      <a:r>
                        <a:rPr lang="fi-FI" sz="1400" b="1" dirty="0" smtClean="0">
                          <a:latin typeface="Arial" pitchFamily="34" charset="0"/>
                          <a:cs typeface="Arial" pitchFamily="34" charset="0"/>
                        </a:rPr>
                        <a:t>Akademik/SPS </a:t>
                      </a:r>
                      <a:r>
                        <a:rPr lang="fi-FI" sz="1400" b="1" dirty="0">
                          <a:latin typeface="Arial" pitchFamily="34" charset="0"/>
                          <a:cs typeface="Arial" pitchFamily="34" charset="0"/>
                        </a:rPr>
                        <a:t>kemas kini pautan AUKU</a:t>
                      </a:r>
                      <a:endParaRPr lang="en-US" sz="1400" b="1" dirty="0">
                        <a:latin typeface="Arial" pitchFamily="34" charset="0"/>
                        <a:ea typeface="Times New Roman"/>
                        <a:cs typeface="Arial" pitchFamily="34" charset="0"/>
                      </a:endParaRPr>
                    </a:p>
                  </a:txBody>
                  <a:tcPr marL="68580" marR="68580" marT="0" marB="0">
                    <a:solidFill>
                      <a:schemeClr val="bg1"/>
                    </a:solidFill>
                  </a:tcPr>
                </a:tc>
              </a:tr>
              <a:tr h="543054">
                <a:tc>
                  <a:txBody>
                    <a:bodyPr/>
                    <a:lstStyle/>
                    <a:p>
                      <a:pPr marL="0" marR="0" algn="l">
                        <a:spcBef>
                          <a:spcPts val="0"/>
                        </a:spcBef>
                        <a:spcAft>
                          <a:spcPts val="0"/>
                        </a:spcAft>
                      </a:pPr>
                      <a:r>
                        <a:rPr lang="fi-FI" sz="1400" b="1">
                          <a:latin typeface="Arial" pitchFamily="34" charset="0"/>
                          <a:cs typeface="Arial" pitchFamily="34" charset="0"/>
                        </a:rPr>
                        <a:t>Staf Akademik dan P&amp;P</a:t>
                      </a:r>
                      <a:endParaRPr lang="en-US" sz="1400" b="1">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fr-FR" sz="1400" b="1" dirty="0" err="1">
                          <a:latin typeface="Arial" pitchFamily="34" charset="0"/>
                          <a:cs typeface="Arial" pitchFamily="34" charset="0"/>
                        </a:rPr>
                        <a:t>Perlu</a:t>
                      </a:r>
                      <a:r>
                        <a:rPr lang="fr-FR" sz="1400" b="1" dirty="0">
                          <a:latin typeface="Arial" pitchFamily="34" charset="0"/>
                          <a:cs typeface="Arial" pitchFamily="34" charset="0"/>
                        </a:rPr>
                        <a:t> </a:t>
                      </a:r>
                      <a:r>
                        <a:rPr lang="fr-FR" sz="1400" b="1" dirty="0" err="1">
                          <a:latin typeface="Arial" pitchFamily="34" charset="0"/>
                          <a:cs typeface="Arial" pitchFamily="34" charset="0"/>
                        </a:rPr>
                        <a:t>tahu</a:t>
                      </a:r>
                      <a:r>
                        <a:rPr lang="fr-FR" sz="1400" b="1" dirty="0">
                          <a:latin typeface="Arial" pitchFamily="34" charset="0"/>
                          <a:cs typeface="Arial" pitchFamily="34" charset="0"/>
                        </a:rPr>
                        <a:t>  #1-5 </a:t>
                      </a:r>
                      <a:r>
                        <a:rPr lang="fr-FR" sz="1400" b="1" dirty="0" err="1">
                          <a:latin typeface="Arial" pitchFamily="34" charset="0"/>
                          <a:cs typeface="Arial" pitchFamily="34" charset="0"/>
                        </a:rPr>
                        <a:t>seperti</a:t>
                      </a:r>
                      <a:r>
                        <a:rPr lang="fr-FR" sz="1400" b="1" dirty="0">
                          <a:latin typeface="Arial" pitchFamily="34" charset="0"/>
                          <a:cs typeface="Arial" pitchFamily="34" charset="0"/>
                        </a:rPr>
                        <a:t> di </a:t>
                      </a:r>
                      <a:r>
                        <a:rPr lang="fr-FR" sz="1400" b="1" dirty="0" err="1">
                          <a:latin typeface="Arial" pitchFamily="34" charset="0"/>
                          <a:cs typeface="Arial" pitchFamily="34" charset="0"/>
                        </a:rPr>
                        <a:t>atas</a:t>
                      </a:r>
                      <a:r>
                        <a:rPr lang="fr-FR" sz="1400" b="1" dirty="0">
                          <a:latin typeface="Arial" pitchFamily="34" charset="0"/>
                          <a:cs typeface="Arial" pitchFamily="34" charset="0"/>
                        </a:rPr>
                        <a:t>.</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0"/>
                        </a:spcAft>
                      </a:pPr>
                      <a:endParaRPr lang="fr-FR" sz="1400" b="1" dirty="0">
                        <a:latin typeface="Arial" pitchFamily="34" charset="0"/>
                        <a:ea typeface="Times New Roman"/>
                        <a:cs typeface="Arial" pitchFamily="34" charset="0"/>
                      </a:endParaRPr>
                    </a:p>
                  </a:txBody>
                  <a:tcPr marL="68580" marR="68580" marT="0" marB="0">
                    <a:solidFill>
                      <a:schemeClr val="bg1"/>
                    </a:solidFill>
                  </a:tcPr>
                </a:tc>
              </a:tr>
              <a:tr h="471940">
                <a:tc>
                  <a:txBody>
                    <a:bodyPr/>
                    <a:lstStyle/>
                    <a:p>
                      <a:pPr marL="0" marR="0" algn="l">
                        <a:spcBef>
                          <a:spcPts val="0"/>
                        </a:spcBef>
                        <a:spcAft>
                          <a:spcPts val="0"/>
                        </a:spcAft>
                      </a:pPr>
                      <a:r>
                        <a:rPr lang="en-US" sz="1400" b="1">
                          <a:latin typeface="Arial" pitchFamily="34" charset="0"/>
                          <a:cs typeface="Arial" pitchFamily="34" charset="0"/>
                        </a:rPr>
                        <a:t>Staf Sokongan</a:t>
                      </a:r>
                      <a:endParaRPr lang="en-US" sz="1400" b="1">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en-US" sz="1400" b="1" dirty="0" err="1">
                          <a:latin typeface="Arial" pitchFamily="34" charset="0"/>
                          <a:cs typeface="Arial" pitchFamily="34" charset="0"/>
                        </a:rPr>
                        <a:t>Perlu</a:t>
                      </a:r>
                      <a:r>
                        <a:rPr lang="en-US" sz="1400" b="1" dirty="0">
                          <a:latin typeface="Arial" pitchFamily="34" charset="0"/>
                          <a:cs typeface="Arial" pitchFamily="34" charset="0"/>
                        </a:rPr>
                        <a:t> </a:t>
                      </a:r>
                      <a:r>
                        <a:rPr lang="en-US" sz="1400" b="1" dirty="0" err="1">
                          <a:latin typeface="Arial" pitchFamily="34" charset="0"/>
                          <a:cs typeface="Arial" pitchFamily="34" charset="0"/>
                        </a:rPr>
                        <a:t>tahu</a:t>
                      </a:r>
                      <a:r>
                        <a:rPr lang="en-US" sz="1400" b="1" dirty="0">
                          <a:latin typeface="Arial" pitchFamily="34" charset="0"/>
                          <a:cs typeface="Arial" pitchFamily="34" charset="0"/>
                        </a:rPr>
                        <a:t> #1-5 </a:t>
                      </a:r>
                      <a:r>
                        <a:rPr lang="en-US" sz="1400" b="1" dirty="0" err="1">
                          <a:latin typeface="Arial" pitchFamily="34" charset="0"/>
                          <a:cs typeface="Arial" pitchFamily="34" charset="0"/>
                        </a:rPr>
                        <a:t>bagi</a:t>
                      </a:r>
                      <a:r>
                        <a:rPr lang="en-US" sz="1400" b="1" dirty="0">
                          <a:latin typeface="Arial" pitchFamily="34" charset="0"/>
                          <a:cs typeface="Arial" pitchFamily="34" charset="0"/>
                        </a:rPr>
                        <a:t> </a:t>
                      </a:r>
                      <a:r>
                        <a:rPr lang="en-US" sz="1400" b="1" dirty="0" err="1">
                          <a:latin typeface="Arial" pitchFamily="34" charset="0"/>
                          <a:cs typeface="Arial" pitchFamily="34" charset="0"/>
                        </a:rPr>
                        <a:t>pegawai</a:t>
                      </a:r>
                      <a:r>
                        <a:rPr lang="en-US" sz="1400" b="1" dirty="0">
                          <a:latin typeface="Arial" pitchFamily="34" charset="0"/>
                          <a:cs typeface="Arial" pitchFamily="34" charset="0"/>
                        </a:rPr>
                        <a:t> yang </a:t>
                      </a:r>
                      <a:r>
                        <a:rPr lang="en-US" sz="1400" b="1" dirty="0" err="1">
                          <a:latin typeface="Arial" pitchFamily="34" charset="0"/>
                          <a:cs typeface="Arial" pitchFamily="34" charset="0"/>
                        </a:rPr>
                        <a:t>terlibat</a:t>
                      </a:r>
                      <a:r>
                        <a:rPr lang="en-US" sz="1400" b="1" dirty="0">
                          <a:latin typeface="Arial" pitchFamily="34" charset="0"/>
                          <a:cs typeface="Arial" pitchFamily="34" charset="0"/>
                        </a:rPr>
                        <a:t> </a:t>
                      </a:r>
                      <a:r>
                        <a:rPr lang="en-US" sz="1400" b="1" dirty="0" err="1">
                          <a:latin typeface="Arial" pitchFamily="34" charset="0"/>
                          <a:cs typeface="Arial" pitchFamily="34" charset="0"/>
                        </a:rPr>
                        <a:t>secara</a:t>
                      </a:r>
                      <a:r>
                        <a:rPr lang="en-US" sz="1400" b="1" dirty="0">
                          <a:latin typeface="Arial" pitchFamily="34" charset="0"/>
                          <a:cs typeface="Arial" pitchFamily="34" charset="0"/>
                        </a:rPr>
                        <a:t> </a:t>
                      </a:r>
                      <a:r>
                        <a:rPr lang="en-US" sz="1400" b="1" dirty="0" err="1">
                          <a:latin typeface="Arial" pitchFamily="34" charset="0"/>
                          <a:cs typeface="Arial" pitchFamily="34" charset="0"/>
                        </a:rPr>
                        <a:t>langsung</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0"/>
                        </a:spcAft>
                      </a:pPr>
                      <a:endParaRPr lang="en-US" sz="1400" b="1" dirty="0">
                        <a:latin typeface="Arial" pitchFamily="34" charset="0"/>
                        <a:ea typeface="Times New Roman"/>
                        <a:cs typeface="Arial" pitchFamily="34" charset="0"/>
                      </a:endParaRPr>
                    </a:p>
                  </a:txBody>
                  <a:tcPr marL="68580" marR="68580" marT="0" marB="0">
                    <a:solidFill>
                      <a:schemeClr val="bg1"/>
                    </a:solidFill>
                  </a:tcPr>
                </a:tc>
              </a:tr>
              <a:tr h="371846">
                <a:tc>
                  <a:txBody>
                    <a:bodyPr/>
                    <a:lstStyle/>
                    <a:p>
                      <a:pPr marL="0" marR="0" algn="l">
                        <a:spcBef>
                          <a:spcPts val="0"/>
                        </a:spcBef>
                        <a:spcAft>
                          <a:spcPts val="0"/>
                        </a:spcAft>
                      </a:pPr>
                      <a:r>
                        <a:rPr lang="en-US" sz="1400" b="1" dirty="0" err="1">
                          <a:latin typeface="Arial" pitchFamily="34" charset="0"/>
                          <a:cs typeface="Arial" pitchFamily="34" charset="0"/>
                        </a:rPr>
                        <a:t>Pelajar</a:t>
                      </a:r>
                      <a:endParaRPr lang="en-US" sz="1400" b="1"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600"/>
                        </a:spcAft>
                      </a:pPr>
                      <a:r>
                        <a:rPr lang="en-US" sz="1400" b="1" dirty="0" err="1">
                          <a:latin typeface="Arial" pitchFamily="34" charset="0"/>
                          <a:cs typeface="Arial" pitchFamily="34" charset="0"/>
                        </a:rPr>
                        <a:t>Tidak</a:t>
                      </a:r>
                      <a:r>
                        <a:rPr lang="en-US" sz="1400" b="1" dirty="0">
                          <a:latin typeface="Arial" pitchFamily="34" charset="0"/>
                          <a:cs typeface="Arial" pitchFamily="34" charset="0"/>
                        </a:rPr>
                        <a:t> </a:t>
                      </a:r>
                      <a:r>
                        <a:rPr lang="en-US" sz="1400" b="1" dirty="0" err="1">
                          <a:latin typeface="Arial" pitchFamily="34" charset="0"/>
                          <a:cs typeface="Arial" pitchFamily="34" charset="0"/>
                        </a:rPr>
                        <a:t>berkaitan</a:t>
                      </a:r>
                      <a:endParaRPr lang="en-US" sz="1400" b="1"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endParaRPr lang="en-US" sz="1400" dirty="0">
                        <a:latin typeface="Arial" pitchFamily="34" charset="0"/>
                        <a:ea typeface="Times New Roman"/>
                        <a:cs typeface="Arial" pitchFamily="34"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Title 9"/>
          <p:cNvSpPr txBox="1">
            <a:spLocks/>
          </p:cNvSpPr>
          <p:nvPr/>
        </p:nvSpPr>
        <p:spPr>
          <a:xfrm>
            <a:off x="304800" y="152400"/>
            <a:ext cx="86868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A31435"/>
                </a:solidFill>
                <a:effectLst/>
                <a:uLnTx/>
                <a:uFillTx/>
                <a:latin typeface="Arial" pitchFamily="34" charset="0"/>
                <a:ea typeface="+mj-ea"/>
                <a:cs typeface="Arial" pitchFamily="34" charset="0"/>
              </a:rPr>
              <a:t>BIDANG 1: VISI, MISI MATLAMAT PENDIDIKAN DAN HASIL PEMBELAJARAN</a:t>
            </a: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4110980407"/>
              </p:ext>
            </p:extLst>
          </p:nvPr>
        </p:nvGraphicFramePr>
        <p:xfrm>
          <a:off x="76200" y="914400"/>
          <a:ext cx="8972550" cy="4804283"/>
        </p:xfrm>
        <a:graphic>
          <a:graphicData uri="http://schemas.openxmlformats.org/drawingml/2006/table">
            <a:tbl>
              <a:tblPr firstRow="1" bandRow="1">
                <a:tableStyleId>{0E3FDE45-AF77-4B5C-9715-49D594BDF05E}</a:tableStyleId>
              </a:tblPr>
              <a:tblGrid>
                <a:gridCol w="1682334"/>
                <a:gridCol w="4299366"/>
                <a:gridCol w="2990850"/>
              </a:tblGrid>
              <a:tr h="381000">
                <a:tc>
                  <a:txBody>
                    <a:bodyPr/>
                    <a:lstStyle/>
                    <a:p>
                      <a:pPr marL="0" marR="0" algn="just">
                        <a:spcBef>
                          <a:spcPts val="0"/>
                        </a:spcBef>
                        <a:spcAft>
                          <a:spcPts val="0"/>
                        </a:spcAft>
                      </a:pPr>
                      <a:r>
                        <a:rPr lang="en-US" sz="1400" b="1" dirty="0" err="1" smtClean="0">
                          <a:latin typeface="Arial" pitchFamily="34" charset="0"/>
                          <a:cs typeface="Arial" pitchFamily="34" charset="0"/>
                        </a:rPr>
                        <a:t>Subbidang</a:t>
                      </a:r>
                      <a:r>
                        <a:rPr lang="en-US" sz="1400" b="1" baseline="0" dirty="0" smtClean="0">
                          <a:latin typeface="Arial" pitchFamily="34" charset="0"/>
                          <a:cs typeface="Arial" pitchFamily="34" charset="0"/>
                        </a:rPr>
                        <a:t> </a:t>
                      </a:r>
                      <a:r>
                        <a:rPr lang="en-US" sz="1400" b="1" dirty="0" smtClean="0">
                          <a:latin typeface="Arial" pitchFamily="34" charset="0"/>
                          <a:cs typeface="Arial" pitchFamily="34" charset="0"/>
                        </a:rPr>
                        <a:t>1.4</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just">
                        <a:spcBef>
                          <a:spcPts val="0"/>
                        </a:spcBef>
                        <a:spcAft>
                          <a:spcPts val="0"/>
                        </a:spcAft>
                      </a:pPr>
                      <a:r>
                        <a:rPr lang="en-US" sz="1400" b="1" dirty="0">
                          <a:latin typeface="Arial" pitchFamily="34" charset="0"/>
                          <a:cs typeface="Arial" pitchFamily="34" charset="0"/>
                        </a:rPr>
                        <a:t>HASIL PEMBELAJARAN</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just">
                        <a:spcBef>
                          <a:spcPts val="0"/>
                        </a:spcBef>
                        <a:spcAft>
                          <a:spcPts val="0"/>
                        </a:spcAft>
                      </a:pPr>
                      <a:r>
                        <a:rPr lang="en-US" sz="1400" b="1">
                          <a:latin typeface="Arial" pitchFamily="34" charset="0"/>
                          <a:cs typeface="Arial" pitchFamily="34" charset="0"/>
                        </a:rPr>
                        <a:t>TINDAKAN/ CATATAN</a:t>
                      </a:r>
                      <a:endParaRPr lang="en-US" sz="1400" b="1">
                        <a:latin typeface="Arial" pitchFamily="34" charset="0"/>
                        <a:ea typeface="Times New Roman"/>
                        <a:cs typeface="Arial" pitchFamily="34" charset="0"/>
                      </a:endParaRPr>
                    </a:p>
                  </a:txBody>
                  <a:tcPr marL="68580" marR="68580" marT="0" marB="0">
                    <a:solidFill>
                      <a:schemeClr val="bg1"/>
                    </a:solidFill>
                  </a:tcPr>
                </a:tc>
              </a:tr>
              <a:tr h="1301594">
                <a:tc>
                  <a:txBody>
                    <a:bodyPr/>
                    <a:lstStyle/>
                    <a:p>
                      <a:pPr marL="0" marR="0">
                        <a:spcBef>
                          <a:spcPts val="0"/>
                        </a:spcBef>
                        <a:spcAft>
                          <a:spcPts val="0"/>
                        </a:spcAft>
                      </a:pPr>
                      <a:r>
                        <a:rPr lang="ms-MY" sz="1400" b="1" noProof="0" dirty="0" smtClean="0">
                          <a:latin typeface="Arial" pitchFamily="34" charset="0"/>
                          <a:cs typeface="Arial" pitchFamily="34" charset="0"/>
                        </a:rPr>
                        <a:t>Pengurusan (PTJ</a:t>
                      </a:r>
                      <a:r>
                        <a:rPr lang="en-US" sz="1400" b="1" dirty="0" smtClean="0">
                          <a:latin typeface="Arial" pitchFamily="34" charset="0"/>
                          <a:cs typeface="Arial" pitchFamily="34" charset="0"/>
                        </a:rPr>
                        <a:t>)</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342900" marR="0" lvl="0" indent="-342900" algn="l">
                        <a:lnSpc>
                          <a:spcPct val="100000"/>
                        </a:lnSpc>
                        <a:spcBef>
                          <a:spcPts val="0"/>
                        </a:spcBef>
                        <a:spcAft>
                          <a:spcPts val="600"/>
                        </a:spcAft>
                        <a:buFont typeface="+mj-lt"/>
                        <a:buAutoNum type="arabicPeriod"/>
                      </a:pPr>
                      <a:r>
                        <a:rPr lang="ms-MY" sz="1400" b="1" noProof="0" dirty="0" smtClean="0">
                          <a:latin typeface="Arial" pitchFamily="34" charset="0"/>
                          <a:cs typeface="Arial" pitchFamily="34" charset="0"/>
                        </a:rPr>
                        <a:t>Kemahiran dan atribut graduan (rujuk ms. 38</a:t>
                      </a:r>
                      <a:r>
                        <a:rPr lang="en-MY" sz="1400" b="1" dirty="0" smtClean="0">
                          <a:latin typeface="Arial" pitchFamily="34" charset="0"/>
                          <a:cs typeface="Arial" pitchFamily="34" charset="0"/>
                        </a:rPr>
                        <a:t>)</a:t>
                      </a:r>
                      <a:endParaRPr lang="en-US" sz="1400" b="1" dirty="0">
                        <a:latin typeface="Arial" pitchFamily="34" charset="0"/>
                        <a:cs typeface="Arial" pitchFamily="34" charset="0"/>
                      </a:endParaRPr>
                    </a:p>
                    <a:p>
                      <a:pPr marL="342900" marR="0" lvl="0" indent="-342900" algn="l">
                        <a:lnSpc>
                          <a:spcPct val="100000"/>
                        </a:lnSpc>
                        <a:spcBef>
                          <a:spcPts val="0"/>
                        </a:spcBef>
                        <a:spcAft>
                          <a:spcPts val="600"/>
                        </a:spcAft>
                        <a:buFont typeface="+mj-lt"/>
                        <a:buAutoNum type="arabicPeriod"/>
                      </a:pPr>
                      <a:r>
                        <a:rPr lang="ms-MY" sz="1400" b="1" noProof="0" dirty="0" smtClean="0">
                          <a:latin typeface="Arial" pitchFamily="34" charset="0"/>
                          <a:cs typeface="Arial" pitchFamily="34" charset="0"/>
                        </a:rPr>
                        <a:t>Hasil pembelajaran adalah berdasarkan keperluan sedia ada bagi pelbagai bidang kerja.</a:t>
                      </a:r>
                    </a:p>
                    <a:p>
                      <a:pPr marL="342900" marR="0" lvl="0" indent="-342900" algn="just">
                        <a:lnSpc>
                          <a:spcPct val="115000"/>
                        </a:lnSpc>
                        <a:spcBef>
                          <a:spcPts val="0"/>
                        </a:spcBef>
                        <a:spcAft>
                          <a:spcPts val="600"/>
                        </a:spcAft>
                        <a:buFont typeface="+mj-lt"/>
                        <a:buNone/>
                      </a:pP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just">
                        <a:spcBef>
                          <a:spcPts val="0"/>
                        </a:spcBef>
                        <a:spcAft>
                          <a:spcPts val="0"/>
                        </a:spcAft>
                      </a:pPr>
                      <a:r>
                        <a:rPr lang="en-US" sz="1400" b="1" dirty="0" smtClean="0">
                          <a:latin typeface="Arial" pitchFamily="34" charset="0"/>
                          <a:ea typeface="Times New Roman"/>
                          <a:cs typeface="Arial" pitchFamily="34" charset="0"/>
                        </a:rPr>
                        <a:t>PTJ</a:t>
                      </a:r>
                      <a:r>
                        <a:rPr lang="en-US" sz="1400" b="1" baseline="0" dirty="0" smtClean="0">
                          <a:latin typeface="Arial" pitchFamily="34" charset="0"/>
                          <a:ea typeface="Times New Roman"/>
                          <a:cs typeface="Arial" pitchFamily="34" charset="0"/>
                        </a:rPr>
                        <a:t> </a:t>
                      </a:r>
                      <a:r>
                        <a:rPr lang="en-US" sz="1400" b="1" baseline="0" dirty="0" err="1" smtClean="0">
                          <a:latin typeface="Arial" pitchFamily="34" charset="0"/>
                          <a:ea typeface="Times New Roman"/>
                          <a:cs typeface="Arial" pitchFamily="34" charset="0"/>
                        </a:rPr>
                        <a:t>menyediakan</a:t>
                      </a:r>
                      <a:r>
                        <a:rPr lang="en-US" sz="1400" b="1" baseline="0" dirty="0" smtClean="0">
                          <a:latin typeface="Arial" pitchFamily="34" charset="0"/>
                          <a:ea typeface="Times New Roman"/>
                          <a:cs typeface="Arial" pitchFamily="34" charset="0"/>
                        </a:rPr>
                        <a:t> </a:t>
                      </a:r>
                      <a:r>
                        <a:rPr lang="en-US" sz="1400" b="1" baseline="0" dirty="0" err="1" smtClean="0">
                          <a:latin typeface="Arial" pitchFamily="34" charset="0"/>
                          <a:ea typeface="Times New Roman"/>
                          <a:cs typeface="Arial" pitchFamily="34" charset="0"/>
                        </a:rPr>
                        <a:t>dokumen</a:t>
                      </a:r>
                      <a:r>
                        <a:rPr lang="en-US" sz="1400" b="1" baseline="0" dirty="0" smtClean="0">
                          <a:latin typeface="Arial" pitchFamily="34" charset="0"/>
                          <a:ea typeface="Times New Roman"/>
                          <a:cs typeface="Arial" pitchFamily="34" charset="0"/>
                        </a:rPr>
                        <a:t> </a:t>
                      </a:r>
                      <a:r>
                        <a:rPr lang="en-US" sz="1400" b="1" baseline="0" dirty="0" err="1" smtClean="0">
                          <a:latin typeface="Arial" pitchFamily="34" charset="0"/>
                          <a:ea typeface="Times New Roman"/>
                          <a:cs typeface="Arial" pitchFamily="34" charset="0"/>
                        </a:rPr>
                        <a:t>berkaitan</a:t>
                      </a:r>
                      <a:r>
                        <a:rPr lang="en-US" sz="1400" b="1" baseline="0" dirty="0" smtClean="0">
                          <a:latin typeface="Arial" pitchFamily="34" charset="0"/>
                          <a:ea typeface="Times New Roman"/>
                          <a:cs typeface="Arial" pitchFamily="34" charset="0"/>
                        </a:rPr>
                        <a:t> </a:t>
                      </a:r>
                      <a:endParaRPr lang="en-US" sz="1400" b="1" dirty="0">
                        <a:latin typeface="Arial" pitchFamily="34" charset="0"/>
                        <a:ea typeface="Times New Roman"/>
                        <a:cs typeface="Arial" pitchFamily="34" charset="0"/>
                      </a:endParaRPr>
                    </a:p>
                  </a:txBody>
                  <a:tcPr marL="68580" marR="68580" marT="0" marB="0">
                    <a:solidFill>
                      <a:schemeClr val="bg1"/>
                    </a:solidFill>
                  </a:tcPr>
                </a:tc>
              </a:tr>
              <a:tr h="964469">
                <a:tc>
                  <a:txBody>
                    <a:bodyPr/>
                    <a:lstStyle/>
                    <a:p>
                      <a:pPr marL="0" marR="0">
                        <a:spcBef>
                          <a:spcPts val="0"/>
                        </a:spcBef>
                        <a:spcAft>
                          <a:spcPts val="0"/>
                        </a:spcAft>
                      </a:pPr>
                      <a:r>
                        <a:rPr lang="fi-FI" sz="1400" b="1">
                          <a:latin typeface="Arial" pitchFamily="34" charset="0"/>
                          <a:cs typeface="Arial" pitchFamily="34" charset="0"/>
                        </a:rPr>
                        <a:t>Staf Akademik dan P&amp;P</a:t>
                      </a:r>
                      <a:endParaRPr lang="en-US" sz="1400" b="1">
                        <a:latin typeface="Arial" pitchFamily="34" charset="0"/>
                        <a:ea typeface="Times New Roman"/>
                        <a:cs typeface="Arial" pitchFamily="34" charset="0"/>
                      </a:endParaRPr>
                    </a:p>
                  </a:txBody>
                  <a:tcPr marL="68580" marR="68580" marT="0" marB="0">
                    <a:solidFill>
                      <a:schemeClr val="bg1"/>
                    </a:solidFill>
                  </a:tcPr>
                </a:tc>
                <a:tc>
                  <a:txBody>
                    <a:bodyPr/>
                    <a:lstStyle/>
                    <a:p>
                      <a:pPr marL="0" marR="0" algn="just">
                        <a:spcBef>
                          <a:spcPts val="0"/>
                        </a:spcBef>
                        <a:spcAft>
                          <a:spcPts val="600"/>
                        </a:spcAft>
                      </a:pPr>
                      <a:r>
                        <a:rPr lang="ms-MY" sz="1400" b="1" noProof="0" dirty="0" smtClean="0">
                          <a:latin typeface="Arial" pitchFamily="34" charset="0"/>
                          <a:cs typeface="Arial" pitchFamily="34" charset="0"/>
                        </a:rPr>
                        <a:t>Perlu tahu  #1-2 seperti di atas.</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just">
                        <a:spcBef>
                          <a:spcPts val="0"/>
                        </a:spcBef>
                        <a:spcAft>
                          <a:spcPts val="0"/>
                        </a:spcAft>
                      </a:pPr>
                      <a:endParaRPr lang="fr-FR" sz="1400" b="1" dirty="0">
                        <a:latin typeface="Arial" pitchFamily="34" charset="0"/>
                        <a:ea typeface="Times New Roman"/>
                        <a:cs typeface="Arial" pitchFamily="34" charset="0"/>
                      </a:endParaRPr>
                    </a:p>
                  </a:txBody>
                  <a:tcPr marL="68580" marR="68580" marT="0" marB="0">
                    <a:solidFill>
                      <a:schemeClr val="bg1"/>
                    </a:solidFill>
                  </a:tcPr>
                </a:tc>
              </a:tr>
              <a:tr h="863779">
                <a:tc>
                  <a:txBody>
                    <a:bodyPr/>
                    <a:lstStyle/>
                    <a:p>
                      <a:pPr marL="0" marR="0">
                        <a:spcBef>
                          <a:spcPts val="0"/>
                        </a:spcBef>
                        <a:spcAft>
                          <a:spcPts val="0"/>
                        </a:spcAft>
                      </a:pPr>
                      <a:r>
                        <a:rPr lang="en-US" sz="1400" b="1">
                          <a:latin typeface="Arial" pitchFamily="34" charset="0"/>
                          <a:cs typeface="Arial" pitchFamily="34" charset="0"/>
                        </a:rPr>
                        <a:t>Staf Sokongan</a:t>
                      </a:r>
                      <a:endParaRPr lang="en-US" sz="1400" b="1">
                        <a:latin typeface="Arial" pitchFamily="34" charset="0"/>
                        <a:ea typeface="Times New Roman"/>
                        <a:cs typeface="Arial" pitchFamily="34" charset="0"/>
                      </a:endParaRPr>
                    </a:p>
                  </a:txBody>
                  <a:tcPr marL="68580" marR="68580" marT="0" marB="0">
                    <a:solidFill>
                      <a:schemeClr val="bg1"/>
                    </a:solidFill>
                  </a:tcPr>
                </a:tc>
                <a:tc>
                  <a:txBody>
                    <a:bodyPr/>
                    <a:lstStyle/>
                    <a:p>
                      <a:pPr marL="0" marR="0" algn="just">
                        <a:spcBef>
                          <a:spcPts val="0"/>
                        </a:spcBef>
                        <a:spcAft>
                          <a:spcPts val="600"/>
                        </a:spcAft>
                      </a:pPr>
                      <a:r>
                        <a:rPr lang="ms-MY" sz="1400" b="1" noProof="0" dirty="0" smtClean="0">
                          <a:latin typeface="Arial" pitchFamily="34" charset="0"/>
                          <a:cs typeface="Arial" pitchFamily="34" charset="0"/>
                        </a:rPr>
                        <a:t>Perlu tahu  #1-2 seperti di atas.</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just">
                        <a:spcBef>
                          <a:spcPts val="0"/>
                        </a:spcBef>
                        <a:spcAft>
                          <a:spcPts val="0"/>
                        </a:spcAft>
                      </a:pPr>
                      <a:endParaRPr lang="fr-FR" sz="1400" b="1" dirty="0">
                        <a:latin typeface="Arial" pitchFamily="34" charset="0"/>
                        <a:ea typeface="Times New Roman"/>
                        <a:cs typeface="Arial" pitchFamily="34" charset="0"/>
                      </a:endParaRPr>
                    </a:p>
                  </a:txBody>
                  <a:tcPr marL="68580" marR="68580" marT="0" marB="0">
                    <a:solidFill>
                      <a:schemeClr val="bg1"/>
                    </a:solidFill>
                  </a:tcPr>
                </a:tc>
              </a:tr>
              <a:tr h="1130471">
                <a:tc>
                  <a:txBody>
                    <a:bodyPr/>
                    <a:lstStyle/>
                    <a:p>
                      <a:pPr marL="0" marR="0">
                        <a:spcBef>
                          <a:spcPts val="0"/>
                        </a:spcBef>
                        <a:spcAft>
                          <a:spcPts val="0"/>
                        </a:spcAft>
                      </a:pPr>
                      <a:r>
                        <a:rPr lang="en-US" sz="1400" b="1">
                          <a:latin typeface="Arial" pitchFamily="34" charset="0"/>
                          <a:cs typeface="Arial" pitchFamily="34" charset="0"/>
                        </a:rPr>
                        <a:t>Pelajar</a:t>
                      </a:r>
                      <a:endParaRPr lang="en-US" sz="1400" b="1">
                        <a:latin typeface="Arial" pitchFamily="34" charset="0"/>
                        <a:ea typeface="Times New Roman"/>
                        <a:cs typeface="Arial" pitchFamily="34" charset="0"/>
                      </a:endParaRPr>
                    </a:p>
                  </a:txBody>
                  <a:tcPr marL="68580" marR="68580" marT="0" marB="0">
                    <a:solidFill>
                      <a:schemeClr val="bg1"/>
                    </a:solidFill>
                  </a:tcPr>
                </a:tc>
                <a:tc>
                  <a:txBody>
                    <a:bodyPr/>
                    <a:lstStyle/>
                    <a:p>
                      <a:pPr marL="0" marR="0" algn="just">
                        <a:spcBef>
                          <a:spcPts val="0"/>
                        </a:spcBef>
                        <a:spcAft>
                          <a:spcPts val="600"/>
                        </a:spcAft>
                      </a:pPr>
                      <a:r>
                        <a:rPr lang="ms-MY" sz="1400" b="1" noProof="0" dirty="0" smtClean="0">
                          <a:latin typeface="Arial" pitchFamily="34" charset="0"/>
                          <a:cs typeface="Arial" pitchFamily="34" charset="0"/>
                        </a:rPr>
                        <a:t>Perlu tahu  #1-2 seperti di atas.</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just">
                        <a:spcBef>
                          <a:spcPts val="0"/>
                        </a:spcBef>
                        <a:spcAft>
                          <a:spcPts val="0"/>
                        </a:spcAft>
                      </a:pPr>
                      <a:endParaRPr lang="fr-FR" sz="1400" b="1" dirty="0">
                        <a:latin typeface="Arial" pitchFamily="34" charset="0"/>
                        <a:ea typeface="Times New Roman"/>
                        <a:cs typeface="Arial" pitchFamily="34" charset="0"/>
                      </a:endParaRPr>
                    </a:p>
                  </a:txBody>
                  <a:tcPr marL="68580" marR="68580" marT="0" marB="0">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1"/>
          <p:cNvSpPr txBox="1">
            <a:spLocks/>
          </p:cNvSpPr>
          <p:nvPr/>
        </p:nvSpPr>
        <p:spPr>
          <a:xfrm>
            <a:off x="228600" y="152400"/>
            <a:ext cx="8420100" cy="461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A31435"/>
                </a:solidFill>
                <a:effectLst/>
                <a:uLnTx/>
                <a:uFillTx/>
                <a:latin typeface="Arial" pitchFamily="34" charset="0"/>
                <a:ea typeface="+mj-ea"/>
                <a:cs typeface="Arial" pitchFamily="34" charset="0"/>
              </a:rPr>
              <a:t>BIDANG 2: REKABENTUK DAN PENYAMPAIAN KURIKULUM</a:t>
            </a:r>
          </a:p>
        </p:txBody>
      </p:sp>
      <p:graphicFrame>
        <p:nvGraphicFramePr>
          <p:cNvPr id="7" name="Table 6"/>
          <p:cNvGraphicFramePr>
            <a:graphicFrameLocks noGrp="1"/>
          </p:cNvGraphicFramePr>
          <p:nvPr>
            <p:extLst>
              <p:ext uri="{D42A27DB-BD31-4B8C-83A1-F6EECF244321}">
                <p14:modId xmlns:p14="http://schemas.microsoft.com/office/powerpoint/2010/main" val="3018393543"/>
              </p:ext>
            </p:extLst>
          </p:nvPr>
        </p:nvGraphicFramePr>
        <p:xfrm>
          <a:off x="0" y="1219200"/>
          <a:ext cx="8991600" cy="5242103"/>
        </p:xfrm>
        <a:graphic>
          <a:graphicData uri="http://schemas.openxmlformats.org/drawingml/2006/table">
            <a:tbl>
              <a:tblPr firstRow="1" bandRow="1">
                <a:tableStyleId>{0E3FDE45-AF77-4B5C-9715-49D594BDF05E}</a:tableStyleId>
              </a:tblPr>
              <a:tblGrid>
                <a:gridCol w="1740311"/>
                <a:gridCol w="4713339"/>
                <a:gridCol w="2537950"/>
              </a:tblGrid>
              <a:tr h="457200">
                <a:tc>
                  <a:txBody>
                    <a:bodyPr/>
                    <a:lstStyle/>
                    <a:p>
                      <a:pPr marL="0" marR="0">
                        <a:spcBef>
                          <a:spcPts val="0"/>
                        </a:spcBef>
                        <a:spcAft>
                          <a:spcPts val="0"/>
                        </a:spcAft>
                      </a:pPr>
                      <a:r>
                        <a:rPr lang="ms-MY" sz="1400" b="1" noProof="0" dirty="0" smtClean="0">
                          <a:latin typeface="Arial" pitchFamily="34" charset="0"/>
                          <a:cs typeface="Arial" pitchFamily="34" charset="0"/>
                        </a:rPr>
                        <a:t>Subbidang </a:t>
                      </a:r>
                      <a:r>
                        <a:rPr lang="ms-MY" sz="1400" b="1" baseline="0" noProof="0" dirty="0" smtClean="0">
                          <a:latin typeface="Arial" pitchFamily="34" charset="0"/>
                          <a:cs typeface="Arial" pitchFamily="34" charset="0"/>
                        </a:rPr>
                        <a:t> </a:t>
                      </a:r>
                      <a:r>
                        <a:rPr lang="ms-MY" sz="1400" b="1" noProof="0" dirty="0" smtClean="0">
                          <a:latin typeface="Arial" pitchFamily="34" charset="0"/>
                          <a:cs typeface="Arial" pitchFamily="34" charset="0"/>
                        </a:rPr>
                        <a:t>2.1</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spcBef>
                          <a:spcPts val="0"/>
                        </a:spcBef>
                        <a:spcAft>
                          <a:spcPts val="0"/>
                        </a:spcAft>
                      </a:pPr>
                      <a:r>
                        <a:rPr lang="en-US" sz="1400" b="1" dirty="0" smtClean="0">
                          <a:latin typeface="Arial" pitchFamily="34" charset="0"/>
                          <a:cs typeface="Arial" pitchFamily="34" charset="0"/>
                        </a:rPr>
                        <a:t>REKA BENTUK KURIKULUM DAN KAEDAH PENGAJARAN DAN PEMBELAJARAN </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spcBef>
                          <a:spcPts val="0"/>
                        </a:spcBef>
                        <a:spcAft>
                          <a:spcPts val="0"/>
                        </a:spcAft>
                      </a:pPr>
                      <a:r>
                        <a:rPr lang="en-US" sz="1400" dirty="0" smtClean="0">
                          <a:latin typeface="Arial" pitchFamily="34" charset="0"/>
                          <a:cs typeface="Arial" pitchFamily="34" charset="0"/>
                        </a:rPr>
                        <a:t>TINDAKAN/CATATAN</a:t>
                      </a:r>
                      <a:endParaRPr lang="en-US" sz="1400" dirty="0">
                        <a:latin typeface="Arial" pitchFamily="34" charset="0"/>
                        <a:ea typeface="Times New Roman"/>
                        <a:cs typeface="Arial" pitchFamily="34" charset="0"/>
                      </a:endParaRPr>
                    </a:p>
                  </a:txBody>
                  <a:tcPr marL="68580" marR="68580" marT="0" marB="0">
                    <a:solidFill>
                      <a:schemeClr val="bg1"/>
                    </a:solidFill>
                  </a:tcPr>
                </a:tc>
              </a:tr>
              <a:tr h="2819400">
                <a:tc>
                  <a:txBody>
                    <a:bodyPr/>
                    <a:lstStyle/>
                    <a:p>
                      <a:pPr marL="0" marR="0">
                        <a:spcBef>
                          <a:spcPts val="0"/>
                        </a:spcBef>
                        <a:spcAft>
                          <a:spcPts val="0"/>
                        </a:spcAft>
                      </a:pPr>
                      <a:r>
                        <a:rPr lang="ms-MY" sz="1400" b="1" noProof="0" dirty="0" smtClean="0">
                          <a:latin typeface="Arial" pitchFamily="34" charset="0"/>
                          <a:cs typeface="Arial" pitchFamily="34" charset="0"/>
                        </a:rPr>
                        <a:t>Pengurusan (PTJ)</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342900" marR="0" lvl="0" indent="-342900" algn="l">
                        <a:lnSpc>
                          <a:spcPct val="100000"/>
                        </a:lnSpc>
                        <a:spcBef>
                          <a:spcPts val="0"/>
                        </a:spcBef>
                        <a:spcAft>
                          <a:spcPts val="600"/>
                        </a:spcAft>
                        <a:buFont typeface="+mj-lt"/>
                        <a:buAutoNum type="arabicPeriod"/>
                        <a:tabLst>
                          <a:tab pos="274320" algn="l"/>
                        </a:tabLst>
                      </a:pPr>
                      <a:r>
                        <a:rPr lang="ms-MY" sz="1400" b="1" noProof="0" dirty="0" smtClean="0">
                          <a:latin typeface="Arial" pitchFamily="34" charset="0"/>
                          <a:cs typeface="Arial" pitchFamily="34" charset="0"/>
                        </a:rPr>
                        <a:t>Prinsip yang membimbing dalam merekabentuk program atau kurikulum termasuklah hasil pembelajaran dan panduan daripada pejabat TNC (Akademik &amp; Antrabangsa), badan profesional, MQA serta laporan pemeriksa/penilai luar (rujuk ms.39-43)</a:t>
                      </a:r>
                    </a:p>
                    <a:p>
                      <a:pPr marL="342900" marR="0" lvl="0" indent="-342900" algn="l">
                        <a:lnSpc>
                          <a:spcPct val="100000"/>
                        </a:lnSpc>
                        <a:spcBef>
                          <a:spcPts val="0"/>
                        </a:spcBef>
                        <a:spcAft>
                          <a:spcPts val="600"/>
                        </a:spcAft>
                        <a:buFont typeface="+mj-lt"/>
                        <a:buAutoNum type="arabicPeriod"/>
                        <a:tabLst>
                          <a:tab pos="294640" algn="l"/>
                        </a:tabLst>
                      </a:pPr>
                      <a:r>
                        <a:rPr lang="ms-MY" sz="1400" b="1" noProof="0" dirty="0" smtClean="0">
                          <a:latin typeface="Arial" pitchFamily="34" charset="0"/>
                          <a:cs typeface="Arial" pitchFamily="34" charset="0"/>
                        </a:rPr>
                        <a:t>Penglibatan pelajar dalam pembelajaran digalak dan dipastikan menerusi SCL, sistem penilaian, kursus kokurikulum dan latihan industri (rujuk ms. 37)</a:t>
                      </a:r>
                    </a:p>
                    <a:p>
                      <a:pPr marL="342900" marR="0" lvl="0" indent="-342900" algn="l">
                        <a:lnSpc>
                          <a:spcPct val="100000"/>
                        </a:lnSpc>
                        <a:spcBef>
                          <a:spcPts val="0"/>
                        </a:spcBef>
                        <a:spcAft>
                          <a:spcPts val="600"/>
                        </a:spcAft>
                        <a:buFont typeface="+mj-lt"/>
                        <a:buAutoNum type="arabicPeriod"/>
                        <a:tabLst>
                          <a:tab pos="274320" algn="l"/>
                        </a:tabLst>
                      </a:pPr>
                      <a:r>
                        <a:rPr lang="ms-MY" sz="1400" b="1" noProof="0" dirty="0" smtClean="0">
                          <a:latin typeface="Arial" pitchFamily="34" charset="0"/>
                          <a:cs typeface="Arial" pitchFamily="34" charset="0"/>
                        </a:rPr>
                        <a:t>Persediaan bagi pembelajaran sepanjang hayat, perolehan ilmu, perkembangan diri dan tanggungjawab sosial dalam kalangan pelajar (rujuk ms. 37-38)</a:t>
                      </a:r>
                    </a:p>
                    <a:p>
                      <a:pPr marL="342900" marR="0" lvl="0" indent="-342900" algn="l">
                        <a:lnSpc>
                          <a:spcPct val="100000"/>
                        </a:lnSpc>
                        <a:spcBef>
                          <a:spcPts val="0"/>
                        </a:spcBef>
                        <a:spcAft>
                          <a:spcPts val="600"/>
                        </a:spcAft>
                        <a:buFont typeface="+mj-lt"/>
                        <a:buNone/>
                        <a:tabLst>
                          <a:tab pos="274320" algn="l"/>
                        </a:tabLst>
                      </a:pPr>
                      <a:endParaRPr lang="en-US" sz="1400" b="1" dirty="0" smtClean="0">
                        <a:latin typeface="Arial" pitchFamily="34" charset="0"/>
                        <a:ea typeface="Times New Roman"/>
                        <a:cs typeface="Arial" pitchFamily="34" charset="0"/>
                      </a:endParaRPr>
                    </a:p>
                  </a:txBody>
                  <a:tcPr marL="68580" marR="68580" marT="0" marB="0">
                    <a:solidFill>
                      <a:schemeClr val="bg1"/>
                    </a:solidFill>
                  </a:tcPr>
                </a:tc>
                <a:tc>
                  <a:txBody>
                    <a:bodyPr/>
                    <a:lstStyle/>
                    <a:p>
                      <a:pPr marL="342900" marR="0" lvl="0" indent="-342900" algn="l">
                        <a:lnSpc>
                          <a:spcPct val="100000"/>
                        </a:lnSpc>
                        <a:spcBef>
                          <a:spcPts val="0"/>
                        </a:spcBef>
                        <a:spcAft>
                          <a:spcPts val="600"/>
                        </a:spcAft>
                        <a:buFont typeface="+mj-lt"/>
                        <a:buAutoNum type="arabicPeriod"/>
                      </a:pPr>
                      <a:r>
                        <a:rPr lang="en-MY" sz="1400" b="1" dirty="0">
                          <a:latin typeface="Arial" pitchFamily="34" charset="0"/>
                          <a:cs typeface="Arial" pitchFamily="34" charset="0"/>
                        </a:rPr>
                        <a:t>PTJ </a:t>
                      </a:r>
                      <a:r>
                        <a:rPr lang="ms-MY" sz="1400" b="1" noProof="0" dirty="0" smtClean="0">
                          <a:latin typeface="Arial" pitchFamily="34" charset="0"/>
                          <a:cs typeface="Arial" pitchFamily="34" charset="0"/>
                        </a:rPr>
                        <a:t>bersedia dengan prosedur pembentukan kurikulum berserta minit mesyuarat dan laporan penilai luar</a:t>
                      </a:r>
                      <a:r>
                        <a:rPr lang="en-MY" sz="1400" b="1" dirty="0" smtClean="0">
                          <a:latin typeface="Arial" pitchFamily="34" charset="0"/>
                          <a:cs typeface="Arial" pitchFamily="34" charset="0"/>
                        </a:rPr>
                        <a:t> </a:t>
                      </a:r>
                      <a:r>
                        <a:rPr lang="en-MY" sz="1400" b="1" dirty="0">
                          <a:latin typeface="Arial" pitchFamily="34" charset="0"/>
                          <a:cs typeface="Arial" pitchFamily="34" charset="0"/>
                        </a:rPr>
                        <a:t>yang </a:t>
                      </a:r>
                      <a:r>
                        <a:rPr lang="en-MY" sz="1400" b="1" dirty="0" err="1">
                          <a:latin typeface="Arial" pitchFamily="34" charset="0"/>
                          <a:cs typeface="Arial" pitchFamily="34" charset="0"/>
                        </a:rPr>
                        <a:t>berkaitan</a:t>
                      </a:r>
                      <a:endParaRPr lang="en-US" sz="1400" b="1" dirty="0">
                        <a:latin typeface="Arial" pitchFamily="34" charset="0"/>
                        <a:cs typeface="Arial" pitchFamily="34" charset="0"/>
                      </a:endParaRPr>
                    </a:p>
                    <a:p>
                      <a:pPr marL="342900" marR="0" lvl="0" indent="-342900" algn="l">
                        <a:lnSpc>
                          <a:spcPct val="100000"/>
                        </a:lnSpc>
                        <a:spcBef>
                          <a:spcPts val="0"/>
                        </a:spcBef>
                        <a:spcAft>
                          <a:spcPts val="600"/>
                        </a:spcAft>
                        <a:buFont typeface="+mj-lt"/>
                        <a:buAutoNum type="arabicPeriod"/>
                      </a:pPr>
                      <a:r>
                        <a:rPr lang="ms-MY" sz="1400" b="1" noProof="0" dirty="0" smtClean="0">
                          <a:latin typeface="Arial" pitchFamily="34" charset="0"/>
                          <a:cs typeface="Arial" pitchFamily="34" charset="0"/>
                        </a:rPr>
                        <a:t>Bersedia dengan laporan survey dan penilaian pengajaran oleh  pelajar </a:t>
                      </a:r>
                      <a:endParaRPr lang="ms-MY" sz="1400" b="1" noProof="0" dirty="0">
                        <a:latin typeface="Arial" pitchFamily="34" charset="0"/>
                        <a:ea typeface="Times New Roman"/>
                        <a:cs typeface="Arial" pitchFamily="34" charset="0"/>
                      </a:endParaRPr>
                    </a:p>
                  </a:txBody>
                  <a:tcPr marL="68580" marR="68580" marT="0" marB="0">
                    <a:solidFill>
                      <a:schemeClr val="bg1"/>
                    </a:solidFill>
                  </a:tcPr>
                </a:tc>
              </a:tr>
              <a:tr h="496341">
                <a:tc>
                  <a:txBody>
                    <a:bodyPr/>
                    <a:lstStyle/>
                    <a:p>
                      <a:pPr marL="0" marR="0">
                        <a:spcBef>
                          <a:spcPts val="0"/>
                        </a:spcBef>
                        <a:spcAft>
                          <a:spcPts val="0"/>
                        </a:spcAft>
                      </a:pPr>
                      <a:r>
                        <a:rPr lang="fi-FI" sz="1400" b="1">
                          <a:latin typeface="Arial" pitchFamily="34" charset="0"/>
                          <a:cs typeface="Arial" pitchFamily="34" charset="0"/>
                        </a:rPr>
                        <a:t>Staf Akademik dan P&amp;P</a:t>
                      </a:r>
                      <a:endParaRPr lang="en-US" sz="1400" b="1">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ms-MY" sz="1400" b="1" noProof="0" dirty="0" smtClean="0">
                          <a:latin typeface="Arial" pitchFamily="34" charset="0"/>
                          <a:cs typeface="Arial" pitchFamily="34" charset="0"/>
                        </a:rPr>
                        <a:t>Perlu tahu </a:t>
                      </a:r>
                      <a:r>
                        <a:rPr lang="fr-FR" sz="1400" b="1" dirty="0" smtClean="0">
                          <a:latin typeface="Arial" pitchFamily="34" charset="0"/>
                          <a:cs typeface="Arial" pitchFamily="34" charset="0"/>
                        </a:rPr>
                        <a:t>#</a:t>
                      </a:r>
                      <a:r>
                        <a:rPr lang="fr-FR" sz="1400" b="1" dirty="0">
                          <a:latin typeface="Arial" pitchFamily="34" charset="0"/>
                          <a:cs typeface="Arial" pitchFamily="34" charset="0"/>
                        </a:rPr>
                        <a:t>1 - 3</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endParaRPr lang="fr-FR" sz="1400" dirty="0">
                        <a:latin typeface="Arial" pitchFamily="34" charset="0"/>
                        <a:ea typeface="Times New Roman"/>
                        <a:cs typeface="Arial" pitchFamily="34" charset="0"/>
                      </a:endParaRPr>
                    </a:p>
                  </a:txBody>
                  <a:tcPr marL="68580" marR="68580" marT="0" marB="0">
                    <a:solidFill>
                      <a:schemeClr val="bg1"/>
                    </a:solidFill>
                  </a:tcPr>
                </a:tc>
              </a:tr>
              <a:tr h="429781">
                <a:tc>
                  <a:txBody>
                    <a:bodyPr/>
                    <a:lstStyle/>
                    <a:p>
                      <a:pPr marL="0" marR="0">
                        <a:spcBef>
                          <a:spcPts val="0"/>
                        </a:spcBef>
                        <a:spcAft>
                          <a:spcPts val="0"/>
                        </a:spcAft>
                      </a:pPr>
                      <a:r>
                        <a:rPr lang="en-US" sz="1400" b="1">
                          <a:latin typeface="Arial" pitchFamily="34" charset="0"/>
                          <a:cs typeface="Arial" pitchFamily="34" charset="0"/>
                        </a:rPr>
                        <a:t>Staf Sokongan</a:t>
                      </a:r>
                      <a:endParaRPr lang="en-US" sz="1400" b="1">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en-US" sz="1400" b="1" dirty="0" err="1">
                          <a:latin typeface="Arial" pitchFamily="34" charset="0"/>
                          <a:cs typeface="Arial" pitchFamily="34" charset="0"/>
                        </a:rPr>
                        <a:t>Tidak</a:t>
                      </a:r>
                      <a:r>
                        <a:rPr lang="en-US" sz="1400" b="1" dirty="0">
                          <a:latin typeface="Arial" pitchFamily="34" charset="0"/>
                          <a:cs typeface="Arial" pitchFamily="34" charset="0"/>
                        </a:rPr>
                        <a:t> </a:t>
                      </a:r>
                      <a:r>
                        <a:rPr lang="en-US" sz="1400" b="1" dirty="0" err="1">
                          <a:latin typeface="Arial" pitchFamily="34" charset="0"/>
                          <a:cs typeface="Arial" pitchFamily="34" charset="0"/>
                        </a:rPr>
                        <a:t>berkaitan</a:t>
                      </a:r>
                      <a:r>
                        <a:rPr lang="en-US" sz="1400" b="1" dirty="0">
                          <a:latin typeface="Arial" pitchFamily="34" charset="0"/>
                          <a:cs typeface="Arial" pitchFamily="34" charset="0"/>
                        </a:rPr>
                        <a:t> </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endParaRPr lang="en-US" sz="1400" dirty="0">
                        <a:latin typeface="Arial" pitchFamily="34" charset="0"/>
                        <a:ea typeface="Times New Roman"/>
                        <a:cs typeface="Arial" pitchFamily="34" charset="0"/>
                      </a:endParaRPr>
                    </a:p>
                  </a:txBody>
                  <a:tcPr marL="68580" marR="68580" marT="0" marB="0">
                    <a:solidFill>
                      <a:schemeClr val="bg1"/>
                    </a:solidFill>
                  </a:tcPr>
                </a:tc>
              </a:tr>
              <a:tr h="429781">
                <a:tc>
                  <a:txBody>
                    <a:bodyPr/>
                    <a:lstStyle/>
                    <a:p>
                      <a:pPr marL="0" marR="0">
                        <a:spcBef>
                          <a:spcPts val="0"/>
                        </a:spcBef>
                        <a:spcAft>
                          <a:spcPts val="0"/>
                        </a:spcAft>
                      </a:pPr>
                      <a:r>
                        <a:rPr lang="en-US" sz="1400" b="1" dirty="0" err="1">
                          <a:latin typeface="Arial" pitchFamily="34" charset="0"/>
                          <a:cs typeface="Arial" pitchFamily="34" charset="0"/>
                        </a:rPr>
                        <a:t>Pelajar</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ms-MY" sz="1400" b="1" noProof="0" dirty="0" smtClean="0">
                          <a:latin typeface="Arial" pitchFamily="34" charset="0"/>
                          <a:cs typeface="Arial" pitchFamily="34" charset="0"/>
                        </a:rPr>
                        <a:t>Perlu tahu </a:t>
                      </a:r>
                      <a:r>
                        <a:rPr lang="en-US" sz="1400" b="1" dirty="0" smtClean="0">
                          <a:latin typeface="Arial" pitchFamily="34" charset="0"/>
                          <a:cs typeface="Arial" pitchFamily="34" charset="0"/>
                        </a:rPr>
                        <a:t>#</a:t>
                      </a:r>
                      <a:r>
                        <a:rPr lang="en-US" sz="1400" b="1" dirty="0">
                          <a:latin typeface="Arial" pitchFamily="34" charset="0"/>
                          <a:cs typeface="Arial" pitchFamily="34" charset="0"/>
                        </a:rPr>
                        <a:t>2</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endParaRPr lang="en-US" sz="1400" dirty="0">
                        <a:latin typeface="Arial" pitchFamily="34" charset="0"/>
                        <a:ea typeface="Times New Roman"/>
                        <a:cs typeface="Arial" pitchFamily="34" charset="0"/>
                      </a:endParaRPr>
                    </a:p>
                  </a:txBody>
                  <a:tcPr marL="68580" marR="68580" marT="0" marB="0">
                    <a:solidFill>
                      <a:schemeClr val="bg1"/>
                    </a:solidFill>
                  </a:tcPr>
                </a:tc>
              </a:tr>
            </a:tbl>
          </a:graphicData>
        </a:graphic>
      </p:graphicFrame>
      <p:sp>
        <p:nvSpPr>
          <p:cNvPr id="5" name="Title 9"/>
          <p:cNvSpPr txBox="1">
            <a:spLocks/>
          </p:cNvSpPr>
          <p:nvPr/>
        </p:nvSpPr>
        <p:spPr>
          <a:xfrm>
            <a:off x="0" y="685800"/>
            <a:ext cx="3505200" cy="533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rgbClr val="A31435"/>
                </a:solidFill>
                <a:effectLst/>
                <a:uLnTx/>
                <a:uFillTx/>
                <a:latin typeface="Arial" pitchFamily="34" charset="0"/>
                <a:ea typeface="+mj-ea"/>
                <a:cs typeface="Arial" pitchFamily="34" charset="0"/>
              </a:rPr>
              <a:t>CONTOH SENARAI SEMAK: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1"/>
          <p:cNvSpPr txBox="1">
            <a:spLocks/>
          </p:cNvSpPr>
          <p:nvPr/>
        </p:nvSpPr>
        <p:spPr>
          <a:xfrm>
            <a:off x="228600" y="152400"/>
            <a:ext cx="8420100" cy="461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rgbClr val="A31435"/>
                </a:solidFill>
                <a:effectLst/>
                <a:uLnTx/>
                <a:uFillTx/>
                <a:latin typeface="Arial" pitchFamily="34" charset="0"/>
                <a:ea typeface="+mj-ea"/>
                <a:cs typeface="Arial" pitchFamily="34" charset="0"/>
              </a:rPr>
              <a:t>BIDANG 2: REKABENTUK DAN PENYAMPAIAN KURIKULUM</a:t>
            </a: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1749868218"/>
              </p:ext>
            </p:extLst>
          </p:nvPr>
        </p:nvGraphicFramePr>
        <p:xfrm>
          <a:off x="76201" y="609600"/>
          <a:ext cx="8991600" cy="5439454"/>
        </p:xfrm>
        <a:graphic>
          <a:graphicData uri="http://schemas.openxmlformats.org/drawingml/2006/table">
            <a:tbl>
              <a:tblPr firstRow="1" bandRow="1">
                <a:tableStyleId>{0E3FDE45-AF77-4B5C-9715-49D594BDF05E}</a:tableStyleId>
              </a:tblPr>
              <a:tblGrid>
                <a:gridCol w="1577833"/>
                <a:gridCol w="5151473"/>
                <a:gridCol w="2262294"/>
              </a:tblGrid>
              <a:tr h="399918">
                <a:tc>
                  <a:txBody>
                    <a:bodyPr/>
                    <a:lstStyle/>
                    <a:p>
                      <a:pPr marL="0" marR="0" algn="l">
                        <a:lnSpc>
                          <a:spcPct val="100000"/>
                        </a:lnSpc>
                        <a:spcBef>
                          <a:spcPts val="0"/>
                        </a:spcBef>
                        <a:spcAft>
                          <a:spcPts val="600"/>
                        </a:spcAft>
                      </a:pPr>
                      <a:r>
                        <a:rPr lang="ms-MY" sz="1400" noProof="0" dirty="0" smtClean="0">
                          <a:latin typeface="Arial" pitchFamily="34" charset="0"/>
                          <a:cs typeface="Arial" pitchFamily="34" charset="0"/>
                        </a:rPr>
                        <a:t>Subbidang </a:t>
                      </a:r>
                      <a:r>
                        <a:rPr lang="ms-MY" sz="1400" baseline="0" noProof="0" dirty="0" smtClean="0">
                          <a:latin typeface="Arial" pitchFamily="34" charset="0"/>
                          <a:cs typeface="Arial" pitchFamily="34" charset="0"/>
                        </a:rPr>
                        <a:t> </a:t>
                      </a:r>
                      <a:r>
                        <a:rPr lang="ms-MY" sz="1400" noProof="0" dirty="0" smtClean="0">
                          <a:latin typeface="Arial" pitchFamily="34" charset="0"/>
                          <a:cs typeface="Arial" pitchFamily="34" charset="0"/>
                        </a:rPr>
                        <a:t>2.2</a:t>
                      </a:r>
                      <a:endParaRPr lang="ms-MY" sz="1400"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en-US" sz="1400" dirty="0" smtClean="0">
                          <a:latin typeface="Arial" pitchFamily="34" charset="0"/>
                          <a:cs typeface="Arial" pitchFamily="34" charset="0"/>
                        </a:rPr>
                        <a:t>KANDUNGAN </a:t>
                      </a:r>
                      <a:r>
                        <a:rPr lang="en-US" sz="1400" dirty="0">
                          <a:latin typeface="Arial" pitchFamily="34" charset="0"/>
                          <a:cs typeface="Arial" pitchFamily="34" charset="0"/>
                        </a:rPr>
                        <a:t>DAN STRUKTUR</a:t>
                      </a:r>
                      <a:endParaRPr lang="en-US" sz="140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en-US" sz="1400" dirty="0" smtClean="0">
                          <a:latin typeface="Arial" pitchFamily="34" charset="0"/>
                          <a:cs typeface="Arial" pitchFamily="34" charset="0"/>
                        </a:rPr>
                        <a:t>TINDAKAN/CATATAN</a:t>
                      </a:r>
                      <a:endParaRPr lang="en-US" sz="1400" dirty="0">
                        <a:latin typeface="Arial" pitchFamily="34" charset="0"/>
                        <a:ea typeface="Times New Roman"/>
                        <a:cs typeface="Arial" pitchFamily="34" charset="0"/>
                      </a:endParaRPr>
                    </a:p>
                  </a:txBody>
                  <a:tcPr marL="68580" marR="68580" marT="0" marB="0">
                    <a:solidFill>
                      <a:schemeClr val="bg1"/>
                    </a:solidFill>
                  </a:tcPr>
                </a:tc>
              </a:tr>
              <a:tr h="3743472">
                <a:tc>
                  <a:txBody>
                    <a:bodyPr/>
                    <a:lstStyle/>
                    <a:p>
                      <a:pPr marL="0" marR="0" algn="l">
                        <a:lnSpc>
                          <a:spcPct val="100000"/>
                        </a:lnSpc>
                        <a:spcBef>
                          <a:spcPts val="0"/>
                        </a:spcBef>
                        <a:spcAft>
                          <a:spcPts val="600"/>
                        </a:spcAft>
                      </a:pPr>
                      <a:r>
                        <a:rPr lang="ms-MY" sz="1400" b="1" noProof="0" dirty="0" smtClean="0">
                          <a:latin typeface="Arial" pitchFamily="34" charset="0"/>
                          <a:cs typeface="Arial" pitchFamily="34" charset="0"/>
                        </a:rPr>
                        <a:t>Pengurusan (PTJ)</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342900" marR="0" lvl="0" indent="-342900" algn="l">
                        <a:lnSpc>
                          <a:spcPct val="100000"/>
                        </a:lnSpc>
                        <a:spcBef>
                          <a:spcPts val="0"/>
                        </a:spcBef>
                        <a:spcAft>
                          <a:spcPts val="600"/>
                        </a:spcAft>
                        <a:buFont typeface="+mj-lt"/>
                        <a:buAutoNum type="arabicPeriod"/>
                      </a:pPr>
                      <a:r>
                        <a:rPr lang="ms-MY" sz="1400" b="1" noProof="0" dirty="0" smtClean="0">
                          <a:latin typeface="Arial" pitchFamily="34" charset="0"/>
                          <a:cs typeface="Arial" pitchFamily="34" charset="0"/>
                        </a:rPr>
                        <a:t>Kandungan umum melibatkan pengakuran kepada syarat yang ditetapkan oleh MoE dan MPTN, juga mengambil kira syor daripada badan profesional dan semakan daripada jawatankuasa kurikulum di peringkat fakulti dan universiti sebelum diluluskan oleh Senat (rujuk ms.</a:t>
                      </a:r>
                      <a:r>
                        <a:rPr lang="en-MY" sz="1400" b="1" dirty="0" smtClean="0">
                          <a:latin typeface="Arial" pitchFamily="34" charset="0"/>
                          <a:cs typeface="Arial" pitchFamily="34" charset="0"/>
                        </a:rPr>
                        <a:t> </a:t>
                      </a:r>
                      <a:r>
                        <a:rPr lang="en-MY" sz="1400" b="1" dirty="0">
                          <a:latin typeface="Arial" pitchFamily="34" charset="0"/>
                          <a:cs typeface="Arial" pitchFamily="34" charset="0"/>
                        </a:rPr>
                        <a:t>38-39)</a:t>
                      </a:r>
                      <a:endParaRPr lang="en-US" sz="1400" b="1" dirty="0">
                        <a:latin typeface="Arial" pitchFamily="34" charset="0"/>
                        <a:cs typeface="Arial" pitchFamily="34" charset="0"/>
                      </a:endParaRPr>
                    </a:p>
                    <a:p>
                      <a:pPr marL="342900" marR="0" lvl="0" indent="-342900" algn="l">
                        <a:lnSpc>
                          <a:spcPct val="100000"/>
                        </a:lnSpc>
                        <a:spcBef>
                          <a:spcPts val="0"/>
                        </a:spcBef>
                        <a:spcAft>
                          <a:spcPts val="600"/>
                        </a:spcAft>
                        <a:buFont typeface="+mj-lt"/>
                        <a:buAutoNum type="arabicPeriod"/>
                      </a:pPr>
                      <a:r>
                        <a:rPr lang="ms-MY" sz="1400" b="1" noProof="0" dirty="0" smtClean="0">
                          <a:latin typeface="Arial" pitchFamily="34" charset="0"/>
                          <a:cs typeface="Arial" pitchFamily="34" charset="0"/>
                        </a:rPr>
                        <a:t>Topik bersifat multidisiplin dalam kurikulum dimasukkan atau dirangkumi dalam beberapa kursus wajib (rujuk ms. 46)</a:t>
                      </a:r>
                    </a:p>
                    <a:p>
                      <a:pPr marL="342900" marR="0" lvl="0" indent="-342900" algn="l">
                        <a:lnSpc>
                          <a:spcPct val="100000"/>
                        </a:lnSpc>
                        <a:spcBef>
                          <a:spcPts val="0"/>
                        </a:spcBef>
                        <a:spcAft>
                          <a:spcPts val="600"/>
                        </a:spcAft>
                        <a:buFont typeface="+mj-lt"/>
                        <a:buAutoNum type="arabicPeriod"/>
                        <a:tabLst>
                          <a:tab pos="294640" algn="l"/>
                        </a:tabLst>
                      </a:pPr>
                      <a:r>
                        <a:rPr lang="en-US" sz="1400" b="1" dirty="0" smtClean="0">
                          <a:latin typeface="Arial" pitchFamily="34" charset="0"/>
                          <a:cs typeface="Arial" pitchFamily="34" charset="0"/>
                        </a:rPr>
                        <a:t>Sembilan </a:t>
                      </a:r>
                      <a:r>
                        <a:rPr lang="ms-MY" sz="1400" b="1" noProof="0" dirty="0" smtClean="0">
                          <a:latin typeface="Arial" pitchFamily="34" charset="0"/>
                          <a:cs typeface="Arial" pitchFamily="34" charset="0"/>
                        </a:rPr>
                        <a:t>hasil pembelajaran bagi setiap kurikulum menangani keperluan memasukkan kemahiran praktikal, intelektual dan insaniah juga kemasukan pendidikan watak atau karekter. Komponen elektif, penawaran beberapa kursus tertentu dan pengalaman pembelajaran yang berbeza serta pelbagai, menyumbang juga kepada kemasukkan kemahiran-kemahiran ini dalam kurikulum (rujuk ms. 46-47)</a:t>
                      </a:r>
                      <a:endParaRPr lang="ms-MY" sz="1400" b="1" noProof="0" dirty="0" smtClean="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en-US" sz="1400" b="1" dirty="0">
                          <a:latin typeface="Arial" pitchFamily="34" charset="0"/>
                          <a:cs typeface="Arial" pitchFamily="34" charset="0"/>
                        </a:rPr>
                        <a:t>PTJ </a:t>
                      </a:r>
                      <a:r>
                        <a:rPr lang="ms-MY" sz="1400" b="1" noProof="0" dirty="0" smtClean="0">
                          <a:latin typeface="Arial" pitchFamily="34" charset="0"/>
                          <a:cs typeface="Arial" pitchFamily="34" charset="0"/>
                        </a:rPr>
                        <a:t>bersedia dengan kertas Senat/KPT yang berkaitan penawaran program baharu </a:t>
                      </a:r>
                      <a:endParaRPr lang="ms-MY" sz="1400" b="1" noProof="0" dirty="0">
                        <a:latin typeface="Arial" pitchFamily="34" charset="0"/>
                        <a:ea typeface="Times New Roman"/>
                        <a:cs typeface="Arial" pitchFamily="34" charset="0"/>
                      </a:endParaRPr>
                    </a:p>
                  </a:txBody>
                  <a:tcPr marL="68580" marR="68580" marT="0" marB="0">
                    <a:solidFill>
                      <a:schemeClr val="bg1"/>
                    </a:solidFill>
                  </a:tcPr>
                </a:tc>
              </a:tr>
              <a:tr h="460180">
                <a:tc>
                  <a:txBody>
                    <a:bodyPr/>
                    <a:lstStyle/>
                    <a:p>
                      <a:pPr marL="0" marR="0" algn="l">
                        <a:lnSpc>
                          <a:spcPct val="100000"/>
                        </a:lnSpc>
                        <a:spcBef>
                          <a:spcPts val="0"/>
                        </a:spcBef>
                        <a:spcAft>
                          <a:spcPts val="600"/>
                        </a:spcAft>
                      </a:pPr>
                      <a:r>
                        <a:rPr lang="fi-FI" sz="1400" b="1">
                          <a:latin typeface="Arial" pitchFamily="34" charset="0"/>
                          <a:cs typeface="Arial" pitchFamily="34" charset="0"/>
                        </a:rPr>
                        <a:t>Staf Akademik dan P&amp;P</a:t>
                      </a:r>
                      <a:endParaRPr lang="en-US" sz="1400" b="1">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en-US" sz="1400" b="1" dirty="0" err="1">
                          <a:latin typeface="Arial" pitchFamily="34" charset="0"/>
                          <a:cs typeface="Arial" pitchFamily="34" charset="0"/>
                        </a:rPr>
                        <a:t>Perlu</a:t>
                      </a:r>
                      <a:r>
                        <a:rPr lang="en-US" sz="1400" b="1" dirty="0">
                          <a:latin typeface="Arial" pitchFamily="34" charset="0"/>
                          <a:cs typeface="Arial" pitchFamily="34" charset="0"/>
                        </a:rPr>
                        <a:t> </a:t>
                      </a:r>
                      <a:r>
                        <a:rPr lang="en-US" sz="1400" b="1" dirty="0" err="1">
                          <a:latin typeface="Arial" pitchFamily="34" charset="0"/>
                          <a:cs typeface="Arial" pitchFamily="34" charset="0"/>
                        </a:rPr>
                        <a:t>tahu</a:t>
                      </a:r>
                      <a:r>
                        <a:rPr lang="en-US" sz="1400" b="1" dirty="0">
                          <a:latin typeface="Arial" pitchFamily="34" charset="0"/>
                          <a:cs typeface="Arial" pitchFamily="34" charset="0"/>
                        </a:rPr>
                        <a:t> #1 - 3</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endParaRPr lang="en-US" sz="1400" dirty="0">
                        <a:latin typeface="Arial" pitchFamily="34" charset="0"/>
                        <a:ea typeface="Times New Roman"/>
                        <a:cs typeface="Arial" pitchFamily="34" charset="0"/>
                      </a:endParaRPr>
                    </a:p>
                  </a:txBody>
                  <a:tcPr marL="68580" marR="68580" marT="0" marB="0">
                    <a:solidFill>
                      <a:schemeClr val="bg1"/>
                    </a:solidFill>
                  </a:tcPr>
                </a:tc>
              </a:tr>
              <a:tr h="399918">
                <a:tc>
                  <a:txBody>
                    <a:bodyPr/>
                    <a:lstStyle/>
                    <a:p>
                      <a:pPr marL="0" marR="0" algn="l">
                        <a:lnSpc>
                          <a:spcPct val="100000"/>
                        </a:lnSpc>
                        <a:spcBef>
                          <a:spcPts val="0"/>
                        </a:spcBef>
                        <a:spcAft>
                          <a:spcPts val="600"/>
                        </a:spcAft>
                      </a:pPr>
                      <a:r>
                        <a:rPr lang="en-US" sz="1400" b="1">
                          <a:latin typeface="Arial" pitchFamily="34" charset="0"/>
                          <a:cs typeface="Arial" pitchFamily="34" charset="0"/>
                        </a:rPr>
                        <a:t>Staf Sokongan</a:t>
                      </a:r>
                      <a:endParaRPr lang="en-US" sz="1400" b="1">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r>
                        <a:rPr lang="en-US" sz="1400" b="1" dirty="0" err="1">
                          <a:latin typeface="Arial" pitchFamily="34" charset="0"/>
                          <a:cs typeface="Arial" pitchFamily="34" charset="0"/>
                        </a:rPr>
                        <a:t>Tidak</a:t>
                      </a:r>
                      <a:r>
                        <a:rPr lang="en-US" sz="1400" b="1" dirty="0">
                          <a:latin typeface="Arial" pitchFamily="34" charset="0"/>
                          <a:cs typeface="Arial" pitchFamily="34" charset="0"/>
                        </a:rPr>
                        <a:t> </a:t>
                      </a:r>
                      <a:r>
                        <a:rPr lang="en-US" sz="1400" b="1" dirty="0" err="1">
                          <a:latin typeface="Arial" pitchFamily="34" charset="0"/>
                          <a:cs typeface="Arial" pitchFamily="34" charset="0"/>
                        </a:rPr>
                        <a:t>berkaitan</a:t>
                      </a:r>
                      <a:r>
                        <a:rPr lang="en-US" sz="1400" b="1" dirty="0">
                          <a:latin typeface="Arial" pitchFamily="34" charset="0"/>
                          <a:cs typeface="Arial" pitchFamily="34" charset="0"/>
                        </a:rPr>
                        <a:t> </a:t>
                      </a:r>
                      <a:endParaRPr lang="en-US" sz="14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lnSpc>
                          <a:spcPct val="100000"/>
                        </a:lnSpc>
                        <a:spcBef>
                          <a:spcPts val="0"/>
                        </a:spcBef>
                        <a:spcAft>
                          <a:spcPts val="600"/>
                        </a:spcAft>
                      </a:pPr>
                      <a:endParaRPr lang="en-US" sz="1400" dirty="0">
                        <a:latin typeface="Arial" pitchFamily="34" charset="0"/>
                        <a:ea typeface="Times New Roman"/>
                        <a:cs typeface="Arial" pitchFamily="34" charset="0"/>
                      </a:endParaRPr>
                    </a:p>
                  </a:txBody>
                  <a:tcPr marL="68580" marR="68580" marT="0" marB="0">
                    <a:solidFill>
                      <a:schemeClr val="bg1"/>
                    </a:solidFill>
                  </a:tcPr>
                </a:tc>
              </a:tr>
              <a:tr h="399918">
                <a:tc>
                  <a:txBody>
                    <a:bodyPr/>
                    <a:lstStyle/>
                    <a:p>
                      <a:pPr marL="0" marR="0" algn="l">
                        <a:lnSpc>
                          <a:spcPct val="100000"/>
                        </a:lnSpc>
                        <a:spcBef>
                          <a:spcPts val="0"/>
                        </a:spcBef>
                        <a:spcAft>
                          <a:spcPts val="600"/>
                        </a:spcAft>
                      </a:pPr>
                      <a:r>
                        <a:rPr lang="en-US" sz="1400" b="1">
                          <a:latin typeface="Arial" pitchFamily="34" charset="0"/>
                          <a:cs typeface="Arial" pitchFamily="34" charset="0"/>
                        </a:rPr>
                        <a:t>Pelajar</a:t>
                      </a:r>
                      <a:endParaRPr lang="en-US" sz="1400" b="1">
                        <a:latin typeface="Arial" pitchFamily="34" charset="0"/>
                        <a:ea typeface="Times New Roman"/>
                        <a:cs typeface="Arial" pitchFamily="34" charset="0"/>
                      </a:endParaRPr>
                    </a:p>
                  </a:txBody>
                  <a:tcPr marL="68580" marR="68580" marT="0" marB="0"/>
                </a:tc>
                <a:tc>
                  <a:txBody>
                    <a:bodyPr/>
                    <a:lstStyle/>
                    <a:p>
                      <a:pPr marL="0" marR="0" algn="l">
                        <a:lnSpc>
                          <a:spcPct val="100000"/>
                        </a:lnSpc>
                        <a:spcBef>
                          <a:spcPts val="0"/>
                        </a:spcBef>
                        <a:spcAft>
                          <a:spcPts val="600"/>
                        </a:spcAft>
                      </a:pPr>
                      <a:r>
                        <a:rPr lang="ms-MY" sz="1400" b="1" noProof="0" dirty="0" smtClean="0">
                          <a:latin typeface="Arial" pitchFamily="34" charset="0"/>
                          <a:cs typeface="Arial" pitchFamily="34" charset="0"/>
                        </a:rPr>
                        <a:t>Perlu tahu </a:t>
                      </a:r>
                      <a:r>
                        <a:rPr lang="en-US" sz="1400" b="1" dirty="0" smtClean="0">
                          <a:latin typeface="Arial" pitchFamily="34" charset="0"/>
                          <a:cs typeface="Arial" pitchFamily="34" charset="0"/>
                        </a:rPr>
                        <a:t>#</a:t>
                      </a:r>
                      <a:r>
                        <a:rPr lang="en-US" sz="1400" b="1" dirty="0">
                          <a:latin typeface="Arial" pitchFamily="34" charset="0"/>
                          <a:cs typeface="Arial" pitchFamily="34" charset="0"/>
                        </a:rPr>
                        <a:t>1 - 3</a:t>
                      </a:r>
                      <a:endParaRPr lang="en-US" sz="1400" b="1" dirty="0">
                        <a:latin typeface="Arial" pitchFamily="34" charset="0"/>
                        <a:ea typeface="Times New Roman"/>
                        <a:cs typeface="Arial" pitchFamily="34" charset="0"/>
                      </a:endParaRPr>
                    </a:p>
                  </a:txBody>
                  <a:tcPr marL="68580" marR="68580" marT="0" marB="0"/>
                </a:tc>
                <a:tc>
                  <a:txBody>
                    <a:bodyPr/>
                    <a:lstStyle/>
                    <a:p>
                      <a:pPr marL="0" marR="0" algn="l">
                        <a:lnSpc>
                          <a:spcPct val="100000"/>
                        </a:lnSpc>
                        <a:spcBef>
                          <a:spcPts val="0"/>
                        </a:spcBef>
                        <a:spcAft>
                          <a:spcPts val="600"/>
                        </a:spcAft>
                      </a:pPr>
                      <a:endParaRPr lang="en-US" sz="1400" dirty="0">
                        <a:latin typeface="Arial" pitchFamily="34" charset="0"/>
                        <a:ea typeface="Times New Roman"/>
                        <a:cs typeface="Arial" pitchFamily="34"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1"/>
          <p:cNvSpPr txBox="1">
            <a:spLocks/>
          </p:cNvSpPr>
          <p:nvPr/>
        </p:nvSpPr>
        <p:spPr>
          <a:xfrm>
            <a:off x="228600" y="152400"/>
            <a:ext cx="8420100" cy="461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rgbClr val="A31435"/>
                </a:solidFill>
                <a:effectLst/>
                <a:uLnTx/>
                <a:uFillTx/>
                <a:latin typeface="Arial" pitchFamily="34" charset="0"/>
                <a:ea typeface="+mj-ea"/>
                <a:cs typeface="Arial" pitchFamily="34" charset="0"/>
              </a:rPr>
              <a:t>BIDANG 2: REKABENTUK DAN PENYAMPAIAN KURIKULUM</a:t>
            </a: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2217357759"/>
              </p:ext>
            </p:extLst>
          </p:nvPr>
        </p:nvGraphicFramePr>
        <p:xfrm>
          <a:off x="76200" y="609601"/>
          <a:ext cx="8991600" cy="5262738"/>
        </p:xfrm>
        <a:graphic>
          <a:graphicData uri="http://schemas.openxmlformats.org/drawingml/2006/table">
            <a:tbl>
              <a:tblPr firstRow="1" bandRow="1">
                <a:tableStyleId>{0E3FDE45-AF77-4B5C-9715-49D594BDF05E}</a:tableStyleId>
              </a:tblPr>
              <a:tblGrid>
                <a:gridCol w="1219200"/>
                <a:gridCol w="5257800"/>
                <a:gridCol w="2514600"/>
              </a:tblGrid>
              <a:tr h="432235">
                <a:tc>
                  <a:txBody>
                    <a:bodyPr/>
                    <a:lstStyle/>
                    <a:p>
                      <a:pPr marL="0" marR="0" algn="l">
                        <a:spcBef>
                          <a:spcPts val="0"/>
                        </a:spcBef>
                        <a:spcAft>
                          <a:spcPts val="0"/>
                        </a:spcAft>
                      </a:pPr>
                      <a:r>
                        <a:rPr lang="en-US" sz="1400" dirty="0" err="1" smtClean="0">
                          <a:latin typeface="Arial" pitchFamily="34" charset="0"/>
                          <a:cs typeface="Arial" pitchFamily="34" charset="0"/>
                        </a:rPr>
                        <a:t>Subbidang</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2.3</a:t>
                      </a:r>
                      <a:endParaRPr lang="en-US" sz="140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en-US" sz="1400" dirty="0">
                          <a:latin typeface="Arial" pitchFamily="34" charset="0"/>
                          <a:cs typeface="Arial" pitchFamily="34" charset="0"/>
                        </a:rPr>
                        <a:t>PENGURUSAN PROGRAM </a:t>
                      </a:r>
                      <a:endParaRPr lang="en-US" sz="140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0"/>
                        </a:spcAft>
                      </a:pPr>
                      <a:r>
                        <a:rPr lang="en-US" sz="1400" dirty="0" smtClean="0">
                          <a:latin typeface="Arial" pitchFamily="34" charset="0"/>
                          <a:cs typeface="Arial" pitchFamily="34" charset="0"/>
                        </a:rPr>
                        <a:t>TINDAKAN/CATATAN</a:t>
                      </a:r>
                      <a:endParaRPr lang="en-US" sz="1400" dirty="0">
                        <a:latin typeface="Arial" pitchFamily="34" charset="0"/>
                        <a:ea typeface="Times New Roman"/>
                        <a:cs typeface="Arial" pitchFamily="34" charset="0"/>
                      </a:endParaRPr>
                    </a:p>
                  </a:txBody>
                  <a:tcPr marL="68580" marR="68580" marT="0" marB="0">
                    <a:solidFill>
                      <a:schemeClr val="bg1"/>
                    </a:solidFill>
                  </a:tcPr>
                </a:tc>
              </a:tr>
              <a:tr h="3530164">
                <a:tc>
                  <a:txBody>
                    <a:bodyPr/>
                    <a:lstStyle/>
                    <a:p>
                      <a:pPr marL="0" marR="0" algn="l">
                        <a:spcBef>
                          <a:spcPts val="0"/>
                        </a:spcBef>
                        <a:spcAft>
                          <a:spcPts val="0"/>
                        </a:spcAft>
                      </a:pPr>
                      <a:r>
                        <a:rPr lang="en-US" sz="1300" b="1" dirty="0" err="1">
                          <a:latin typeface="Arial" pitchFamily="34" charset="0"/>
                          <a:cs typeface="Arial" pitchFamily="34" charset="0"/>
                        </a:rPr>
                        <a:t>Pengurusan</a:t>
                      </a:r>
                      <a:r>
                        <a:rPr lang="en-US" sz="1300" b="1" dirty="0">
                          <a:latin typeface="Arial" pitchFamily="34" charset="0"/>
                          <a:cs typeface="Arial" pitchFamily="34" charset="0"/>
                        </a:rPr>
                        <a:t> (PTJ)</a:t>
                      </a:r>
                      <a:endParaRPr lang="en-US" sz="1300" b="1" dirty="0">
                        <a:latin typeface="Arial" pitchFamily="34" charset="0"/>
                        <a:ea typeface="Times New Roman"/>
                        <a:cs typeface="Arial" pitchFamily="34" charset="0"/>
                      </a:endParaRPr>
                    </a:p>
                  </a:txBody>
                  <a:tcPr marL="68580" marR="68580" marT="0" marB="0">
                    <a:solidFill>
                      <a:schemeClr val="bg1"/>
                    </a:solidFill>
                  </a:tcPr>
                </a:tc>
                <a:tc>
                  <a:txBody>
                    <a:bodyPr/>
                    <a:lstStyle/>
                    <a:p>
                      <a:pPr marL="342900" marR="0" lvl="0" indent="-342900" algn="l">
                        <a:lnSpc>
                          <a:spcPct val="115000"/>
                        </a:lnSpc>
                        <a:spcBef>
                          <a:spcPts val="0"/>
                        </a:spcBef>
                        <a:spcAft>
                          <a:spcPts val="600"/>
                        </a:spcAft>
                        <a:buFont typeface="+mj-lt"/>
                        <a:buAutoNum type="arabicPeriod"/>
                      </a:pPr>
                      <a:r>
                        <a:rPr lang="ms-MY" sz="1300" b="1" noProof="0" dirty="0" smtClean="0">
                          <a:latin typeface="Arial" pitchFamily="34" charset="0"/>
                          <a:cs typeface="Arial" pitchFamily="34" charset="0"/>
                        </a:rPr>
                        <a:t>Jawatankuasa-jawatankuasa tertentu ditubuhkan untuk mengikut TOR masing-masing, memastikan keberkesanan pelaksanaan kurikulum di setiap peringkat, termasuklah peranan JK Kurikulum Universiti/Senat dalam menyelesaikan sebarang isu atau konflik (rujuk ms. </a:t>
                      </a:r>
                      <a:r>
                        <a:rPr lang="en-MY" sz="1300" b="1" dirty="0" smtClean="0">
                          <a:latin typeface="Arial" pitchFamily="34" charset="0"/>
                          <a:cs typeface="Arial" pitchFamily="34" charset="0"/>
                        </a:rPr>
                        <a:t>47-49)</a:t>
                      </a:r>
                      <a:endParaRPr lang="en-US" sz="1300" b="1" dirty="0">
                        <a:latin typeface="Arial" pitchFamily="34" charset="0"/>
                        <a:cs typeface="Arial" pitchFamily="34" charset="0"/>
                      </a:endParaRPr>
                    </a:p>
                    <a:p>
                      <a:pPr marL="342900" marR="0" lvl="0" indent="-342900" algn="l">
                        <a:spcBef>
                          <a:spcPts val="0"/>
                        </a:spcBef>
                        <a:spcAft>
                          <a:spcPts val="600"/>
                        </a:spcAft>
                        <a:buFont typeface="+mj-lt"/>
                        <a:buAutoNum type="arabicPeriod"/>
                      </a:pPr>
                      <a:r>
                        <a:rPr lang="ms-MY" sz="1300" b="1" noProof="0" dirty="0" smtClean="0">
                          <a:latin typeface="Arial" pitchFamily="34" charset="0"/>
                          <a:cs typeface="Arial" pitchFamily="34" charset="0"/>
                        </a:rPr>
                        <a:t>Dalam pelaksanaan program, Penyelaras Program, Jabatan dan Fakulti ada tanggungjawab masing-masing dan pemantauan serta penyemakan semula program dan pencapaian objektifnya dilaksanakan (rujuk ms.49-51</a:t>
                      </a:r>
                      <a:r>
                        <a:rPr lang="en-US" sz="1300" b="1" dirty="0" smtClean="0">
                          <a:latin typeface="Arial" pitchFamily="34" charset="0"/>
                          <a:cs typeface="Arial" pitchFamily="34" charset="0"/>
                        </a:rPr>
                        <a:t>)</a:t>
                      </a:r>
                      <a:endParaRPr lang="en-US" sz="1300" b="1" dirty="0">
                        <a:latin typeface="Arial" pitchFamily="34" charset="0"/>
                        <a:cs typeface="Arial" pitchFamily="34" charset="0"/>
                      </a:endParaRPr>
                    </a:p>
                    <a:p>
                      <a:pPr marL="342900" marR="0" lvl="0" indent="-342900" algn="l">
                        <a:spcBef>
                          <a:spcPts val="0"/>
                        </a:spcBef>
                        <a:spcAft>
                          <a:spcPts val="600"/>
                        </a:spcAft>
                        <a:buFont typeface="+mj-lt"/>
                        <a:buAutoNum type="arabicPeriod"/>
                        <a:tabLst>
                          <a:tab pos="294640" algn="l"/>
                        </a:tabLst>
                      </a:pPr>
                      <a:r>
                        <a:rPr lang="ms-MY" sz="1300" b="1" noProof="0" dirty="0" smtClean="0">
                          <a:latin typeface="Arial" pitchFamily="34" charset="0"/>
                          <a:cs typeface="Arial" pitchFamily="34" charset="0"/>
                        </a:rPr>
                        <a:t>Penyeliaan dan penasihatan pelajar (rujuk ms. </a:t>
                      </a:r>
                      <a:r>
                        <a:rPr lang="en-US" sz="1300" b="1" dirty="0" smtClean="0">
                          <a:latin typeface="Arial" pitchFamily="34" charset="0"/>
                          <a:cs typeface="Arial" pitchFamily="34" charset="0"/>
                        </a:rPr>
                        <a:t>49-51)</a:t>
                      </a:r>
                      <a:endParaRPr lang="en-US" sz="1300" b="1" dirty="0">
                        <a:latin typeface="Arial" pitchFamily="34" charset="0"/>
                        <a:cs typeface="Arial" pitchFamily="34" charset="0"/>
                      </a:endParaRPr>
                    </a:p>
                    <a:p>
                      <a:pPr marL="342900" marR="0" lvl="0" indent="-342900" algn="l">
                        <a:spcBef>
                          <a:spcPts val="0"/>
                        </a:spcBef>
                        <a:spcAft>
                          <a:spcPts val="600"/>
                        </a:spcAft>
                        <a:buFont typeface="+mj-lt"/>
                        <a:buAutoNum type="arabicPeriod"/>
                        <a:tabLst>
                          <a:tab pos="294640" algn="l"/>
                        </a:tabLst>
                      </a:pPr>
                      <a:r>
                        <a:rPr lang="ms-MY" sz="1300" b="1" noProof="0" dirty="0" smtClean="0">
                          <a:latin typeface="Arial" pitchFamily="34" charset="0"/>
                          <a:cs typeface="Arial" pitchFamily="34" charset="0"/>
                        </a:rPr>
                        <a:t>Tindakan untuk menangani (sekiranya berlaku) ‘discordance’ atau masalah dari segi staf, kemudahan dan sebagainya, dalam pengurusan program (rujuk ms.51-52</a:t>
                      </a:r>
                      <a:r>
                        <a:rPr lang="en-US" sz="1300" b="1" dirty="0" smtClean="0">
                          <a:latin typeface="Arial" pitchFamily="34" charset="0"/>
                          <a:cs typeface="Arial" pitchFamily="34" charset="0"/>
                        </a:rPr>
                        <a:t>)</a:t>
                      </a:r>
                      <a:endParaRPr lang="en-US" sz="1300" b="1" dirty="0">
                        <a:latin typeface="Arial" pitchFamily="34" charset="0"/>
                        <a:cs typeface="Arial" pitchFamily="34" charset="0"/>
                      </a:endParaRPr>
                    </a:p>
                    <a:p>
                      <a:pPr marL="342900" marR="0" lvl="0" indent="-342900" algn="l">
                        <a:spcBef>
                          <a:spcPts val="0"/>
                        </a:spcBef>
                        <a:spcAft>
                          <a:spcPts val="600"/>
                        </a:spcAft>
                        <a:buFont typeface="+mj-lt"/>
                        <a:buAutoNum type="arabicPeriod"/>
                        <a:tabLst>
                          <a:tab pos="294640" algn="l"/>
                        </a:tabLst>
                      </a:pPr>
                      <a:r>
                        <a:rPr lang="ms-MY" sz="1300" b="1" noProof="0" dirty="0" smtClean="0">
                          <a:latin typeface="Arial" pitchFamily="34" charset="0"/>
                          <a:cs typeface="Arial" pitchFamily="34" charset="0"/>
                        </a:rPr>
                        <a:t>Inovasi dalam pengajaran dan pembelajaran dan kaedah penilaian yang melibatkan CADe</a:t>
                      </a:r>
                      <a:r>
                        <a:rPr lang="ms-MY" sz="1300" b="1" baseline="0" noProof="0" dirty="0" smtClean="0">
                          <a:latin typeface="Arial" pitchFamily="34" charset="0"/>
                          <a:cs typeface="Arial" pitchFamily="34" charset="0"/>
                        </a:rPr>
                        <a:t> </a:t>
                      </a:r>
                      <a:r>
                        <a:rPr lang="ms-MY" sz="1300" b="1" noProof="0" dirty="0" smtClean="0">
                          <a:latin typeface="Arial" pitchFamily="34" charset="0"/>
                          <a:cs typeface="Arial" pitchFamily="34" charset="0"/>
                        </a:rPr>
                        <a:t>(rujuk ms</a:t>
                      </a:r>
                      <a:r>
                        <a:rPr lang="en-US" sz="1300" b="1" dirty="0" smtClean="0">
                          <a:latin typeface="Arial" pitchFamily="34" charset="0"/>
                          <a:cs typeface="Arial" pitchFamily="34" charset="0"/>
                        </a:rPr>
                        <a:t>. 53</a:t>
                      </a:r>
                      <a:r>
                        <a:rPr lang="en-US" sz="1300" b="1" dirty="0">
                          <a:latin typeface="Arial" pitchFamily="34" charset="0"/>
                          <a:cs typeface="Arial" pitchFamily="34" charset="0"/>
                        </a:rPr>
                        <a:t>)</a:t>
                      </a:r>
                      <a:endParaRPr lang="en-US" sz="1300" b="1" dirty="0">
                        <a:latin typeface="Arial" pitchFamily="34" charset="0"/>
                        <a:ea typeface="Times New Roman"/>
                        <a:cs typeface="Arial" pitchFamily="34" charset="0"/>
                      </a:endParaRPr>
                    </a:p>
                  </a:txBody>
                  <a:tcPr marL="68580" marR="68580" marT="0" marB="0">
                    <a:solidFill>
                      <a:schemeClr val="bg1"/>
                    </a:solidFill>
                  </a:tcPr>
                </a:tc>
                <a:tc>
                  <a:txBody>
                    <a:bodyPr/>
                    <a:lstStyle/>
                    <a:p>
                      <a:pPr marL="342900" marR="0" lvl="0" indent="-342900" algn="l">
                        <a:lnSpc>
                          <a:spcPct val="115000"/>
                        </a:lnSpc>
                        <a:spcBef>
                          <a:spcPts val="0"/>
                        </a:spcBef>
                        <a:spcAft>
                          <a:spcPts val="600"/>
                        </a:spcAft>
                        <a:buFont typeface="+mj-lt"/>
                        <a:buAutoNum type="arabicPeriod"/>
                      </a:pPr>
                      <a:r>
                        <a:rPr lang="en-MY" sz="1300" b="1" dirty="0">
                          <a:latin typeface="Arial" pitchFamily="34" charset="0"/>
                          <a:cs typeface="Arial" pitchFamily="34" charset="0"/>
                        </a:rPr>
                        <a:t>PTJ/</a:t>
                      </a:r>
                      <a:r>
                        <a:rPr lang="en-MY" sz="1300" b="1" dirty="0" err="1">
                          <a:latin typeface="Arial" pitchFamily="34" charset="0"/>
                          <a:cs typeface="Arial" pitchFamily="34" charset="0"/>
                        </a:rPr>
                        <a:t>Bahagian</a:t>
                      </a:r>
                      <a:r>
                        <a:rPr lang="en-MY" sz="1300" b="1" dirty="0">
                          <a:latin typeface="Arial" pitchFamily="34" charset="0"/>
                          <a:cs typeface="Arial" pitchFamily="34" charset="0"/>
                        </a:rPr>
                        <a:t> </a:t>
                      </a:r>
                      <a:r>
                        <a:rPr lang="en-MY" sz="1300" b="1" dirty="0" err="1">
                          <a:latin typeface="Arial" pitchFamily="34" charset="0"/>
                          <a:cs typeface="Arial" pitchFamily="34" charset="0"/>
                        </a:rPr>
                        <a:t>Akademik</a:t>
                      </a:r>
                      <a:r>
                        <a:rPr lang="en-MY" sz="1300" b="1" dirty="0">
                          <a:latin typeface="Arial" pitchFamily="34" charset="0"/>
                          <a:cs typeface="Arial" pitchFamily="34" charset="0"/>
                        </a:rPr>
                        <a:t> </a:t>
                      </a:r>
                      <a:r>
                        <a:rPr lang="en-MY" sz="1300" b="1" dirty="0" err="1">
                          <a:latin typeface="Arial" pitchFamily="34" charset="0"/>
                          <a:cs typeface="Arial" pitchFamily="34" charset="0"/>
                        </a:rPr>
                        <a:t>bersedia</a:t>
                      </a:r>
                      <a:r>
                        <a:rPr lang="en-MY" sz="1300" b="1" dirty="0">
                          <a:latin typeface="Arial" pitchFamily="34" charset="0"/>
                          <a:cs typeface="Arial" pitchFamily="34" charset="0"/>
                        </a:rPr>
                        <a:t> </a:t>
                      </a:r>
                      <a:r>
                        <a:rPr lang="en-MY" sz="1300" b="1" dirty="0" err="1">
                          <a:latin typeface="Arial" pitchFamily="34" charset="0"/>
                          <a:cs typeface="Arial" pitchFamily="34" charset="0"/>
                        </a:rPr>
                        <a:t>dengan</a:t>
                      </a:r>
                      <a:r>
                        <a:rPr lang="en-MY" sz="1300" b="1" dirty="0">
                          <a:latin typeface="Arial" pitchFamily="34" charset="0"/>
                          <a:cs typeface="Arial" pitchFamily="34" charset="0"/>
                        </a:rPr>
                        <a:t> Manual </a:t>
                      </a:r>
                      <a:r>
                        <a:rPr lang="en-MY" sz="1300" b="1" dirty="0" err="1">
                          <a:latin typeface="Arial" pitchFamily="34" charset="0"/>
                          <a:cs typeface="Arial" pitchFamily="34" charset="0"/>
                        </a:rPr>
                        <a:t>Kualiti</a:t>
                      </a:r>
                      <a:r>
                        <a:rPr lang="en-MY" sz="1300" b="1" dirty="0">
                          <a:latin typeface="Arial" pitchFamily="34" charset="0"/>
                          <a:cs typeface="Arial" pitchFamily="34" charset="0"/>
                        </a:rPr>
                        <a:t> SPK</a:t>
                      </a:r>
                      <a:endParaRPr lang="en-US" sz="1300" b="1" dirty="0">
                        <a:latin typeface="Arial" pitchFamily="34" charset="0"/>
                        <a:cs typeface="Arial" pitchFamily="34" charset="0"/>
                      </a:endParaRPr>
                    </a:p>
                    <a:p>
                      <a:pPr marL="342900" marR="0" lvl="0" indent="-342900" algn="l">
                        <a:lnSpc>
                          <a:spcPct val="115000"/>
                        </a:lnSpc>
                        <a:spcBef>
                          <a:spcPts val="0"/>
                        </a:spcBef>
                        <a:spcAft>
                          <a:spcPts val="600"/>
                        </a:spcAft>
                        <a:buFont typeface="+mj-lt"/>
                        <a:buAutoNum type="arabicPeriod"/>
                      </a:pPr>
                      <a:r>
                        <a:rPr lang="ms-MY" sz="1300" b="1" noProof="0" dirty="0" smtClean="0">
                          <a:latin typeface="Arial" pitchFamily="34" charset="0"/>
                          <a:cs typeface="Arial" pitchFamily="34" charset="0"/>
                        </a:rPr>
                        <a:t>Bahagian Akademik/Pejabat Pendaftar/Bendahari</a:t>
                      </a:r>
                      <a:r>
                        <a:rPr lang="en-MY" sz="1300" b="1" dirty="0" smtClean="0">
                          <a:latin typeface="Arial" pitchFamily="34" charset="0"/>
                          <a:cs typeface="Arial" pitchFamily="34" charset="0"/>
                        </a:rPr>
                        <a:t>/</a:t>
                      </a:r>
                      <a:r>
                        <a:rPr lang="en-MY" sz="1300" b="1" baseline="0" dirty="0" smtClean="0">
                          <a:latin typeface="Arial" pitchFamily="34" charset="0"/>
                          <a:cs typeface="Arial" pitchFamily="34" charset="0"/>
                        </a:rPr>
                        <a:t> </a:t>
                      </a:r>
                      <a:r>
                        <a:rPr lang="en-MY" sz="1300" b="1" dirty="0" smtClean="0">
                          <a:latin typeface="Arial" pitchFamily="34" charset="0"/>
                          <a:cs typeface="Arial" pitchFamily="34" charset="0"/>
                        </a:rPr>
                        <a:t>PPPA</a:t>
                      </a:r>
                      <a:endParaRPr lang="en-US" sz="1300" b="1" dirty="0">
                        <a:latin typeface="Arial" pitchFamily="34" charset="0"/>
                        <a:cs typeface="Arial" pitchFamily="34" charset="0"/>
                      </a:endParaRPr>
                    </a:p>
                    <a:p>
                      <a:pPr marL="342900" marR="0" lvl="0" indent="-342900" algn="l">
                        <a:lnSpc>
                          <a:spcPct val="115000"/>
                        </a:lnSpc>
                        <a:spcBef>
                          <a:spcPts val="0"/>
                        </a:spcBef>
                        <a:spcAft>
                          <a:spcPts val="600"/>
                        </a:spcAft>
                        <a:buFont typeface="+mj-lt"/>
                        <a:buAutoNum type="arabicPeriod"/>
                      </a:pPr>
                      <a:r>
                        <a:rPr lang="en-MY" sz="1300" b="1" dirty="0" err="1">
                          <a:latin typeface="Arial" pitchFamily="34" charset="0"/>
                          <a:cs typeface="Arial" pitchFamily="34" charset="0"/>
                        </a:rPr>
                        <a:t>P</a:t>
                      </a:r>
                      <a:r>
                        <a:rPr lang="en-MY" sz="1300" b="1" dirty="0" err="1" smtClean="0">
                          <a:latin typeface="Arial" pitchFamily="34" charset="0"/>
                          <a:cs typeface="Arial" pitchFamily="34" charset="0"/>
                        </a:rPr>
                        <a:t>erlu</a:t>
                      </a:r>
                      <a:r>
                        <a:rPr lang="en-MY" sz="1300" b="1" dirty="0" smtClean="0">
                          <a:latin typeface="Arial" pitchFamily="34" charset="0"/>
                          <a:cs typeface="Arial" pitchFamily="34" charset="0"/>
                        </a:rPr>
                        <a:t> </a:t>
                      </a:r>
                      <a:r>
                        <a:rPr lang="en-MY" sz="1300" b="1" dirty="0" err="1">
                          <a:latin typeface="Arial" pitchFamily="34" charset="0"/>
                          <a:cs typeface="Arial" pitchFamily="34" charset="0"/>
                        </a:rPr>
                        <a:t>bersedia</a:t>
                      </a:r>
                      <a:r>
                        <a:rPr lang="en-MY" sz="1300" b="1" dirty="0">
                          <a:latin typeface="Arial" pitchFamily="34" charset="0"/>
                          <a:cs typeface="Arial" pitchFamily="34" charset="0"/>
                        </a:rPr>
                        <a:t> </a:t>
                      </a:r>
                      <a:r>
                        <a:rPr lang="en-MY" sz="1300" b="1" dirty="0" err="1">
                          <a:latin typeface="Arial" pitchFamily="34" charset="0"/>
                          <a:cs typeface="Arial" pitchFamily="34" charset="0"/>
                        </a:rPr>
                        <a:t>dengan</a:t>
                      </a:r>
                      <a:r>
                        <a:rPr lang="en-MY" sz="1300" b="1" dirty="0">
                          <a:latin typeface="Arial" pitchFamily="34" charset="0"/>
                          <a:cs typeface="Arial" pitchFamily="34" charset="0"/>
                        </a:rPr>
                        <a:t> </a:t>
                      </a:r>
                      <a:r>
                        <a:rPr lang="en-MY" sz="1300" b="1" dirty="0" err="1" smtClean="0">
                          <a:latin typeface="Arial" pitchFamily="34" charset="0"/>
                          <a:cs typeface="Arial" pitchFamily="34" charset="0"/>
                        </a:rPr>
                        <a:t>rekod</a:t>
                      </a:r>
                      <a:r>
                        <a:rPr lang="en-MY" sz="1300" b="1" baseline="0" dirty="0">
                          <a:latin typeface="Arial" pitchFamily="34" charset="0"/>
                          <a:cs typeface="Arial" pitchFamily="34" charset="0"/>
                        </a:rPr>
                        <a:t> </a:t>
                      </a:r>
                      <a:r>
                        <a:rPr lang="en-MY" sz="1300" b="1" dirty="0" err="1" smtClean="0">
                          <a:latin typeface="Arial" pitchFamily="34" charset="0"/>
                          <a:cs typeface="Arial" pitchFamily="34" charset="0"/>
                        </a:rPr>
                        <a:t>kepatuhan</a:t>
                      </a:r>
                      <a:r>
                        <a:rPr lang="en-MY" sz="1300" b="1" dirty="0" smtClean="0">
                          <a:latin typeface="Arial" pitchFamily="34" charset="0"/>
                          <a:cs typeface="Arial" pitchFamily="34" charset="0"/>
                        </a:rPr>
                        <a:t> /</a:t>
                      </a:r>
                      <a:r>
                        <a:rPr lang="en-MY" sz="1300" b="1" dirty="0" err="1" smtClean="0">
                          <a:latin typeface="Arial" pitchFamily="34" charset="0"/>
                          <a:cs typeface="Arial" pitchFamily="34" charset="0"/>
                        </a:rPr>
                        <a:t>ketidakpatuhan</a:t>
                      </a:r>
                      <a:r>
                        <a:rPr lang="en-MY" sz="1300" b="1" dirty="0" smtClean="0">
                          <a:latin typeface="Arial" pitchFamily="34" charset="0"/>
                          <a:cs typeface="Arial" pitchFamily="34" charset="0"/>
                        </a:rPr>
                        <a:t> </a:t>
                      </a:r>
                      <a:r>
                        <a:rPr lang="en-MY" sz="1300" b="1" dirty="0" err="1">
                          <a:latin typeface="Arial" pitchFamily="34" charset="0"/>
                          <a:cs typeface="Arial" pitchFamily="34" charset="0"/>
                        </a:rPr>
                        <a:t>masing-masing</a:t>
                      </a:r>
                      <a:endParaRPr lang="en-US" sz="1300" b="1" dirty="0">
                        <a:latin typeface="Arial" pitchFamily="34" charset="0"/>
                        <a:cs typeface="Arial" pitchFamily="34" charset="0"/>
                      </a:endParaRPr>
                    </a:p>
                    <a:p>
                      <a:pPr marL="342900" marR="0" lvl="0" indent="-342900" algn="l">
                        <a:lnSpc>
                          <a:spcPct val="115000"/>
                        </a:lnSpc>
                        <a:spcBef>
                          <a:spcPts val="0"/>
                        </a:spcBef>
                        <a:spcAft>
                          <a:spcPts val="600"/>
                        </a:spcAft>
                        <a:buFont typeface="+mj-lt"/>
                        <a:buAutoNum type="arabicPeriod"/>
                      </a:pPr>
                      <a:r>
                        <a:rPr lang="en-MY" sz="1300" b="1" dirty="0">
                          <a:latin typeface="Arial" pitchFamily="34" charset="0"/>
                          <a:cs typeface="Arial" pitchFamily="34" charset="0"/>
                        </a:rPr>
                        <a:t>PTJ </a:t>
                      </a:r>
                      <a:r>
                        <a:rPr lang="ms-MY" sz="1300" b="1" noProof="0" dirty="0" smtClean="0">
                          <a:latin typeface="Arial" pitchFamily="34" charset="0"/>
                          <a:cs typeface="Arial" pitchFamily="34" charset="0"/>
                        </a:rPr>
                        <a:t>bersedia dengan rekod-rekod infrastruktur, staf </a:t>
                      </a:r>
                      <a:endParaRPr lang="ms-MY" sz="1300" b="1" noProof="0" dirty="0">
                        <a:latin typeface="Arial" pitchFamily="34" charset="0"/>
                        <a:ea typeface="Times New Roman"/>
                        <a:cs typeface="Arial" pitchFamily="34" charset="0"/>
                      </a:endParaRPr>
                    </a:p>
                  </a:txBody>
                  <a:tcPr marL="68580" marR="68580" marT="0" marB="0">
                    <a:solidFill>
                      <a:schemeClr val="bg1"/>
                    </a:solidFill>
                  </a:tcPr>
                </a:tc>
              </a:tr>
              <a:tr h="648352">
                <a:tc>
                  <a:txBody>
                    <a:bodyPr/>
                    <a:lstStyle/>
                    <a:p>
                      <a:pPr marL="0" marR="0" algn="l">
                        <a:spcBef>
                          <a:spcPts val="0"/>
                        </a:spcBef>
                        <a:spcAft>
                          <a:spcPts val="0"/>
                        </a:spcAft>
                      </a:pPr>
                      <a:r>
                        <a:rPr lang="fi-FI" sz="1300" b="1" dirty="0">
                          <a:latin typeface="Arial" pitchFamily="34" charset="0"/>
                          <a:cs typeface="Arial" pitchFamily="34" charset="0"/>
                        </a:rPr>
                        <a:t>Staf Akademik dan P&amp;P</a:t>
                      </a:r>
                      <a:endParaRPr lang="en-US" sz="1300" b="1"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ms-MY" sz="1300" b="1" noProof="0" dirty="0" smtClean="0">
                          <a:latin typeface="Arial" pitchFamily="34" charset="0"/>
                          <a:cs typeface="Arial" pitchFamily="34" charset="0"/>
                        </a:rPr>
                        <a:t>Perlu tahu #1 - 5</a:t>
                      </a:r>
                      <a:endParaRPr lang="ms-MY" sz="13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0"/>
                        </a:spcAft>
                      </a:pPr>
                      <a:endParaRPr lang="en-US" sz="1300" dirty="0">
                        <a:latin typeface="Arial" pitchFamily="34" charset="0"/>
                        <a:ea typeface="Times New Roman"/>
                        <a:cs typeface="Arial" pitchFamily="34" charset="0"/>
                      </a:endParaRPr>
                    </a:p>
                  </a:txBody>
                  <a:tcPr marL="68580" marR="68580" marT="0" marB="0">
                    <a:solidFill>
                      <a:schemeClr val="bg1"/>
                    </a:solidFill>
                  </a:tcPr>
                </a:tc>
              </a:tr>
              <a:tr h="432235">
                <a:tc>
                  <a:txBody>
                    <a:bodyPr/>
                    <a:lstStyle/>
                    <a:p>
                      <a:pPr marL="0" marR="0" algn="l">
                        <a:spcBef>
                          <a:spcPts val="0"/>
                        </a:spcBef>
                        <a:spcAft>
                          <a:spcPts val="0"/>
                        </a:spcAft>
                      </a:pPr>
                      <a:r>
                        <a:rPr lang="en-US" sz="1300" b="1">
                          <a:latin typeface="Arial" pitchFamily="34" charset="0"/>
                          <a:cs typeface="Arial" pitchFamily="34" charset="0"/>
                        </a:rPr>
                        <a:t>Staf Sokongan</a:t>
                      </a:r>
                      <a:endParaRPr lang="en-US" sz="1300" b="1">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ms-MY" sz="1300" b="1" noProof="0" dirty="0" smtClean="0">
                          <a:latin typeface="Arial" pitchFamily="34" charset="0"/>
                          <a:cs typeface="Arial" pitchFamily="34" charset="0"/>
                        </a:rPr>
                        <a:t>Perlu tahu #4</a:t>
                      </a:r>
                      <a:endParaRPr lang="ms-MY" sz="13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0"/>
                        </a:spcAft>
                      </a:pPr>
                      <a:endParaRPr lang="en-US" sz="1300" dirty="0">
                        <a:latin typeface="Arial" pitchFamily="34" charset="0"/>
                        <a:ea typeface="Times New Roman"/>
                        <a:cs typeface="Arial" pitchFamily="34" charset="0"/>
                      </a:endParaRPr>
                    </a:p>
                  </a:txBody>
                  <a:tcPr marL="68580" marR="68580" marT="0" marB="0">
                    <a:solidFill>
                      <a:schemeClr val="bg1"/>
                    </a:solidFill>
                  </a:tcPr>
                </a:tc>
              </a:tr>
              <a:tr h="219752">
                <a:tc>
                  <a:txBody>
                    <a:bodyPr/>
                    <a:lstStyle/>
                    <a:p>
                      <a:pPr marL="0" marR="0" algn="l">
                        <a:spcBef>
                          <a:spcPts val="0"/>
                        </a:spcBef>
                        <a:spcAft>
                          <a:spcPts val="0"/>
                        </a:spcAft>
                      </a:pPr>
                      <a:r>
                        <a:rPr lang="en-US" sz="1300" b="1">
                          <a:latin typeface="Arial" pitchFamily="34" charset="0"/>
                          <a:cs typeface="Arial" pitchFamily="34" charset="0"/>
                        </a:rPr>
                        <a:t>Pelajar</a:t>
                      </a:r>
                      <a:endParaRPr lang="en-US" sz="1300" b="1">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600"/>
                        </a:spcAft>
                      </a:pPr>
                      <a:r>
                        <a:rPr lang="ms-MY" sz="1300" b="1" noProof="0" dirty="0" smtClean="0">
                          <a:latin typeface="Arial" pitchFamily="34" charset="0"/>
                          <a:cs typeface="Arial" pitchFamily="34" charset="0"/>
                        </a:rPr>
                        <a:t>Perlu tahu #3</a:t>
                      </a:r>
                      <a:endParaRPr lang="ms-MY" sz="1300" b="1" noProof="0" dirty="0">
                        <a:latin typeface="Arial" pitchFamily="34" charset="0"/>
                        <a:ea typeface="Times New Roman"/>
                        <a:cs typeface="Arial" pitchFamily="34" charset="0"/>
                      </a:endParaRPr>
                    </a:p>
                  </a:txBody>
                  <a:tcPr marL="68580" marR="68580" marT="0" marB="0"/>
                </a:tc>
                <a:tc>
                  <a:txBody>
                    <a:bodyPr/>
                    <a:lstStyle/>
                    <a:p>
                      <a:pPr marL="0" marR="0" algn="l">
                        <a:spcBef>
                          <a:spcPts val="0"/>
                        </a:spcBef>
                        <a:spcAft>
                          <a:spcPts val="0"/>
                        </a:spcAft>
                      </a:pPr>
                      <a:endParaRPr lang="en-US" sz="1300" dirty="0">
                        <a:latin typeface="Arial" pitchFamily="34" charset="0"/>
                        <a:ea typeface="Times New Roman"/>
                        <a:cs typeface="Arial" pitchFamily="34" charset="0"/>
                      </a:endParaRPr>
                    </a:p>
                  </a:txBody>
                  <a:tcPr marL="68580" marR="68580"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1"/>
          <p:cNvSpPr txBox="1">
            <a:spLocks/>
          </p:cNvSpPr>
          <p:nvPr/>
        </p:nvSpPr>
        <p:spPr>
          <a:xfrm>
            <a:off x="228600" y="152400"/>
            <a:ext cx="8420100" cy="461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rgbClr val="A31435"/>
                </a:solidFill>
                <a:effectLst/>
                <a:uLnTx/>
                <a:uFillTx/>
                <a:latin typeface="Arial" pitchFamily="34" charset="0"/>
                <a:ea typeface="+mj-ea"/>
                <a:cs typeface="Arial" pitchFamily="34" charset="0"/>
              </a:rPr>
              <a:t>BIDANG 2: REKABENTUK DAN PENYAMPAIAN KURIKULUM</a:t>
            </a: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862624011"/>
              </p:ext>
            </p:extLst>
          </p:nvPr>
        </p:nvGraphicFramePr>
        <p:xfrm>
          <a:off x="0" y="838200"/>
          <a:ext cx="9144000" cy="4712470"/>
        </p:xfrm>
        <a:graphic>
          <a:graphicData uri="http://schemas.openxmlformats.org/drawingml/2006/table">
            <a:tbl>
              <a:tblPr firstRow="1" bandRow="1">
                <a:tableStyleId>{0E3FDE45-AF77-4B5C-9715-49D594BDF05E}</a:tableStyleId>
              </a:tblPr>
              <a:tblGrid>
                <a:gridCol w="1641209"/>
                <a:gridCol w="4762533"/>
                <a:gridCol w="2740258"/>
              </a:tblGrid>
              <a:tr h="533400">
                <a:tc>
                  <a:txBody>
                    <a:bodyPr/>
                    <a:lstStyle/>
                    <a:p>
                      <a:pPr marL="0" marR="0" algn="l">
                        <a:spcBef>
                          <a:spcPts val="0"/>
                        </a:spcBef>
                        <a:spcAft>
                          <a:spcPts val="600"/>
                        </a:spcAft>
                      </a:pPr>
                      <a:r>
                        <a:rPr lang="ms-MY" sz="1400" noProof="0" dirty="0" smtClean="0">
                          <a:latin typeface="Arial" pitchFamily="34" charset="0"/>
                          <a:cs typeface="Arial" pitchFamily="34" charset="0"/>
                        </a:rPr>
                        <a:t>Subbidang 2.4</a:t>
                      </a:r>
                      <a:endParaRPr lang="ms-MY" sz="1400"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ms-MY" sz="1400" noProof="0" dirty="0" smtClean="0">
                          <a:latin typeface="Arial" pitchFamily="34" charset="0"/>
                          <a:cs typeface="Arial" pitchFamily="34" charset="0"/>
                        </a:rPr>
                        <a:t>JALINAN HUBUNGAN  DENGAN PEMEGANG TARUH LUARAN </a:t>
                      </a:r>
                      <a:endParaRPr lang="ms-MY" sz="1400"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ms-MY" sz="1400" noProof="0" smtClean="0">
                          <a:latin typeface="Arial" pitchFamily="34" charset="0"/>
                          <a:cs typeface="Arial" pitchFamily="34" charset="0"/>
                        </a:rPr>
                        <a:t>TINDAKAN/CATATAN</a:t>
                      </a:r>
                      <a:endParaRPr lang="ms-MY" sz="1400" noProof="0">
                        <a:latin typeface="Arial" pitchFamily="34" charset="0"/>
                        <a:ea typeface="Times New Roman"/>
                        <a:cs typeface="Arial" pitchFamily="34" charset="0"/>
                      </a:endParaRPr>
                    </a:p>
                  </a:txBody>
                  <a:tcPr marL="68580" marR="68580" marT="0" marB="0">
                    <a:solidFill>
                      <a:schemeClr val="bg1"/>
                    </a:solidFill>
                  </a:tcPr>
                </a:tc>
              </a:tr>
              <a:tr h="1981200">
                <a:tc>
                  <a:txBody>
                    <a:bodyPr/>
                    <a:lstStyle/>
                    <a:p>
                      <a:pPr marL="0" marR="0" algn="l">
                        <a:spcBef>
                          <a:spcPts val="0"/>
                        </a:spcBef>
                        <a:spcAft>
                          <a:spcPts val="600"/>
                        </a:spcAft>
                      </a:pPr>
                      <a:r>
                        <a:rPr lang="ms-MY" sz="1400" b="1" noProof="0" dirty="0" smtClean="0">
                          <a:latin typeface="Arial" pitchFamily="34" charset="0"/>
                          <a:cs typeface="Arial" pitchFamily="34" charset="0"/>
                        </a:rPr>
                        <a:t>Pengurusan (PTJ)</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342900" marR="0" lvl="0" indent="-342900" algn="l">
                        <a:lnSpc>
                          <a:spcPct val="115000"/>
                        </a:lnSpc>
                        <a:spcBef>
                          <a:spcPts val="0"/>
                        </a:spcBef>
                        <a:spcAft>
                          <a:spcPts val="600"/>
                        </a:spcAft>
                        <a:buFont typeface="+mj-lt"/>
                        <a:buAutoNum type="arabicPeriod"/>
                      </a:pPr>
                      <a:r>
                        <a:rPr lang="ms-MY" sz="1400" b="1" noProof="0" dirty="0" smtClean="0">
                          <a:latin typeface="Arial" pitchFamily="34" charset="0"/>
                          <a:cs typeface="Arial" pitchFamily="34" charset="0"/>
                        </a:rPr>
                        <a:t>Jalinan hubungan yang sedia ada dan bentuknya (dalam menyumbang kepada reka bentuk dan penyampaian kurikulum) adalah pelbagai (rujuk ms. 56)</a:t>
                      </a:r>
                    </a:p>
                    <a:p>
                      <a:pPr marL="342900" marR="0" lvl="0" indent="-342900" algn="l">
                        <a:spcBef>
                          <a:spcPts val="0"/>
                        </a:spcBef>
                        <a:spcAft>
                          <a:spcPts val="600"/>
                        </a:spcAft>
                        <a:buFont typeface="+mj-lt"/>
                        <a:buAutoNum type="arabicPeriod"/>
                      </a:pPr>
                      <a:r>
                        <a:rPr lang="ms-MY" sz="1400" b="1" noProof="0" dirty="0" smtClean="0">
                          <a:latin typeface="Arial" pitchFamily="34" charset="0"/>
                          <a:cs typeface="Arial" pitchFamily="34" charset="0"/>
                        </a:rPr>
                        <a:t>Maklum balas daripada pemegang taruh tentang prestasi graduan dan untuk penambahbaikan kurikulum (rujuk ms. 56)</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ms-MY" sz="1400" b="1" noProof="0" dirty="0" smtClean="0">
                          <a:latin typeface="Arial" pitchFamily="34" charset="0"/>
                          <a:cs typeface="Arial" pitchFamily="34" charset="0"/>
                        </a:rPr>
                        <a:t>PTJ perlu bersedia dengan minit mesyuarat, rekod yang berkaitan </a:t>
                      </a:r>
                      <a:endParaRPr lang="ms-MY" sz="1400" b="1" noProof="0" dirty="0">
                        <a:latin typeface="Arial" pitchFamily="34" charset="0"/>
                        <a:ea typeface="Times New Roman"/>
                        <a:cs typeface="Arial" pitchFamily="34" charset="0"/>
                      </a:endParaRPr>
                    </a:p>
                  </a:txBody>
                  <a:tcPr marL="68580" marR="68580" marT="0" marB="0">
                    <a:solidFill>
                      <a:schemeClr val="bg1"/>
                    </a:solidFill>
                  </a:tcPr>
                </a:tc>
              </a:tr>
              <a:tr h="802702">
                <a:tc>
                  <a:txBody>
                    <a:bodyPr/>
                    <a:lstStyle/>
                    <a:p>
                      <a:pPr marL="0" marR="0" algn="l">
                        <a:spcBef>
                          <a:spcPts val="0"/>
                        </a:spcBef>
                        <a:spcAft>
                          <a:spcPts val="600"/>
                        </a:spcAft>
                      </a:pPr>
                      <a:r>
                        <a:rPr lang="ms-MY" sz="1400" b="1" noProof="0" smtClean="0">
                          <a:latin typeface="Arial" pitchFamily="34" charset="0"/>
                          <a:cs typeface="Arial" pitchFamily="34" charset="0"/>
                        </a:rPr>
                        <a:t>Staf Akademik dan P&amp;P</a:t>
                      </a:r>
                      <a:endParaRPr lang="ms-MY" sz="1400" b="1" noProof="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ms-MY" sz="1400" b="1" noProof="0" dirty="0" smtClean="0">
                          <a:latin typeface="Arial" pitchFamily="34" charset="0"/>
                          <a:cs typeface="Arial" pitchFamily="34" charset="0"/>
                        </a:rPr>
                        <a:t>Perlu tahu #1 - 2</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endParaRPr lang="ms-MY" sz="1400" b="1" noProof="0" dirty="0">
                        <a:latin typeface="Arial" pitchFamily="34" charset="0"/>
                        <a:ea typeface="Times New Roman"/>
                        <a:cs typeface="Arial" pitchFamily="34" charset="0"/>
                      </a:endParaRPr>
                    </a:p>
                  </a:txBody>
                  <a:tcPr marL="68580" marR="68580" marT="0" marB="0">
                    <a:solidFill>
                      <a:schemeClr val="bg1"/>
                    </a:solidFill>
                  </a:tcPr>
                </a:tc>
              </a:tr>
              <a:tr h="697584">
                <a:tc>
                  <a:txBody>
                    <a:bodyPr/>
                    <a:lstStyle/>
                    <a:p>
                      <a:pPr marL="0" marR="0" algn="l">
                        <a:spcBef>
                          <a:spcPts val="0"/>
                        </a:spcBef>
                        <a:spcAft>
                          <a:spcPts val="600"/>
                        </a:spcAft>
                      </a:pPr>
                      <a:r>
                        <a:rPr lang="ms-MY" sz="1400" b="1" noProof="0" smtClean="0">
                          <a:latin typeface="Arial" pitchFamily="34" charset="0"/>
                          <a:cs typeface="Arial" pitchFamily="34" charset="0"/>
                        </a:rPr>
                        <a:t>Staf Sokongan</a:t>
                      </a:r>
                      <a:endParaRPr lang="ms-MY" sz="1400" b="1" noProof="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ms-MY" sz="1400" b="1" noProof="0" dirty="0" smtClean="0">
                          <a:latin typeface="Arial" pitchFamily="34" charset="0"/>
                          <a:cs typeface="Arial" pitchFamily="34" charset="0"/>
                        </a:rPr>
                        <a:t>Tidak berkaitan </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endParaRPr lang="ms-MY" sz="1400" b="1" noProof="0" dirty="0">
                        <a:latin typeface="Arial" pitchFamily="34" charset="0"/>
                        <a:ea typeface="Times New Roman"/>
                        <a:cs typeface="Arial" pitchFamily="34" charset="0"/>
                      </a:endParaRPr>
                    </a:p>
                  </a:txBody>
                  <a:tcPr marL="68580" marR="68580" marT="0" marB="0">
                    <a:solidFill>
                      <a:schemeClr val="bg1"/>
                    </a:solidFill>
                  </a:tcPr>
                </a:tc>
              </a:tr>
              <a:tr h="697584">
                <a:tc>
                  <a:txBody>
                    <a:bodyPr/>
                    <a:lstStyle/>
                    <a:p>
                      <a:pPr marL="0" marR="0" algn="l">
                        <a:spcBef>
                          <a:spcPts val="0"/>
                        </a:spcBef>
                        <a:spcAft>
                          <a:spcPts val="600"/>
                        </a:spcAft>
                      </a:pPr>
                      <a:r>
                        <a:rPr lang="ms-MY" sz="1400" b="1" noProof="0" smtClean="0">
                          <a:latin typeface="Arial" pitchFamily="34" charset="0"/>
                          <a:cs typeface="Arial" pitchFamily="34" charset="0"/>
                        </a:rPr>
                        <a:t>Pelajar</a:t>
                      </a:r>
                      <a:endParaRPr lang="ms-MY" sz="1400" b="1" noProof="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r>
                        <a:rPr lang="ms-MY" sz="1400" b="1" noProof="0" dirty="0" smtClean="0">
                          <a:latin typeface="Arial" pitchFamily="34" charset="0"/>
                          <a:cs typeface="Arial" pitchFamily="34" charset="0"/>
                        </a:rPr>
                        <a:t>Perlu tahu #1 - 2</a:t>
                      </a:r>
                      <a:endParaRPr lang="ms-MY" sz="1400" b="1" noProof="0" dirty="0">
                        <a:latin typeface="Arial" pitchFamily="34" charset="0"/>
                        <a:ea typeface="Times New Roman"/>
                        <a:cs typeface="Arial" pitchFamily="34" charset="0"/>
                      </a:endParaRPr>
                    </a:p>
                  </a:txBody>
                  <a:tcPr marL="68580" marR="68580" marT="0" marB="0">
                    <a:solidFill>
                      <a:schemeClr val="bg1"/>
                    </a:solidFill>
                  </a:tcPr>
                </a:tc>
                <a:tc>
                  <a:txBody>
                    <a:bodyPr/>
                    <a:lstStyle/>
                    <a:p>
                      <a:pPr marL="0" marR="0" algn="l">
                        <a:spcBef>
                          <a:spcPts val="0"/>
                        </a:spcBef>
                        <a:spcAft>
                          <a:spcPts val="600"/>
                        </a:spcAft>
                      </a:pPr>
                      <a:endParaRPr lang="ms-MY" sz="1400" b="1" noProof="0" dirty="0">
                        <a:latin typeface="Arial" pitchFamily="34" charset="0"/>
                        <a:ea typeface="Times New Roman"/>
                        <a:cs typeface="Arial" pitchFamily="34" charset="0"/>
                      </a:endParaRPr>
                    </a:p>
                  </a:txBody>
                  <a:tcPr marL="68580" marR="68580" marT="0" marB="0">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2376172821"/>
              </p:ext>
            </p:extLst>
          </p:nvPr>
        </p:nvGraphicFramePr>
        <p:xfrm>
          <a:off x="381000" y="4038600"/>
          <a:ext cx="3810000" cy="2317484"/>
        </p:xfrm>
        <a:graphic>
          <a:graphicData uri="http://schemas.openxmlformats.org/drawingml/2006/table">
            <a:tbl>
              <a:tblPr>
                <a:tableStyleId>{0E3FDE45-AF77-4B5C-9715-49D594BDF05E}</a:tableStyleId>
              </a:tblPr>
              <a:tblGrid>
                <a:gridCol w="1154075"/>
                <a:gridCol w="275846"/>
                <a:gridCol w="260137"/>
                <a:gridCol w="472599"/>
                <a:gridCol w="314148"/>
                <a:gridCol w="250492"/>
                <a:gridCol w="231752"/>
                <a:gridCol w="260137"/>
                <a:gridCol w="284937"/>
                <a:gridCol w="305877"/>
              </a:tblGrid>
              <a:tr h="211151">
                <a:tc>
                  <a:txBody>
                    <a:bodyPr/>
                    <a:lstStyle/>
                    <a:p>
                      <a:pPr marL="0" marR="0" algn="ctr">
                        <a:lnSpc>
                          <a:spcPct val="115000"/>
                        </a:lnSpc>
                        <a:spcBef>
                          <a:spcPts val="0"/>
                        </a:spcBef>
                        <a:spcAft>
                          <a:spcPts val="0"/>
                        </a:spcAft>
                      </a:pPr>
                      <a:r>
                        <a:rPr lang="ms-MY" sz="700" noProof="0" dirty="0" smtClean="0"/>
                        <a:t>Perkara/</a:t>
                      </a:r>
                    </a:p>
                    <a:p>
                      <a:pPr marL="0" marR="0" algn="ctr">
                        <a:lnSpc>
                          <a:spcPct val="115000"/>
                        </a:lnSpc>
                        <a:spcBef>
                          <a:spcPts val="0"/>
                        </a:spcBef>
                        <a:spcAft>
                          <a:spcPts val="0"/>
                        </a:spcAft>
                      </a:pPr>
                      <a:r>
                        <a:rPr lang="ms-MY" sz="700" noProof="0" dirty="0" smtClean="0"/>
                        <a:t>Bulan</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dirty="0" err="1" smtClean="0"/>
                        <a:t>Jan</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smtClean="0"/>
                        <a:t>Mac</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smtClean="0"/>
                        <a:t>Apr</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smtClean="0"/>
                        <a:t>Mei</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smtClean="0"/>
                        <a:t>Jun</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smtClean="0"/>
                        <a:t>Jul</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smtClean="0"/>
                        <a:t>Ogs</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smtClean="0"/>
                        <a:t>Sept</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dirty="0" smtClean="0"/>
                        <a:t>Okt</a:t>
                      </a:r>
                      <a:endParaRPr lang="ms-MY" sz="700" noProof="0" dirty="0">
                        <a:latin typeface="Arial" pitchFamily="34" charset="0"/>
                        <a:ea typeface="Calibri"/>
                        <a:cs typeface="Arial" pitchFamily="34" charset="0"/>
                      </a:endParaRPr>
                    </a:p>
                  </a:txBody>
                  <a:tcPr marL="40158" marR="40158" marT="0" marB="0"/>
                </a:tc>
              </a:tr>
              <a:tr h="316726">
                <a:tc>
                  <a:txBody>
                    <a:bodyPr/>
                    <a:lstStyle/>
                    <a:p>
                      <a:pPr marL="0" marR="0">
                        <a:lnSpc>
                          <a:spcPct val="115000"/>
                        </a:lnSpc>
                        <a:spcBef>
                          <a:spcPts val="0"/>
                        </a:spcBef>
                        <a:spcAft>
                          <a:spcPts val="0"/>
                        </a:spcAft>
                      </a:pPr>
                      <a:r>
                        <a:rPr lang="ms-MY" sz="700" noProof="0" dirty="0" smtClean="0"/>
                        <a:t>Hantar dokumen SRP kepada MQA (10 salinan dan di audit) </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dirty="0" smtClean="0"/>
                        <a:t>30/1</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r>
              <a:tr h="169060">
                <a:tc>
                  <a:txBody>
                    <a:bodyPr/>
                    <a:lstStyle/>
                    <a:p>
                      <a:pPr marL="0" marR="0">
                        <a:lnSpc>
                          <a:spcPct val="115000"/>
                        </a:lnSpc>
                        <a:spcBef>
                          <a:spcPts val="0"/>
                        </a:spcBef>
                        <a:spcAft>
                          <a:spcPts val="0"/>
                        </a:spcAft>
                      </a:pPr>
                      <a:r>
                        <a:rPr lang="ms-MY" sz="700" noProof="0" dirty="0" smtClean="0"/>
                        <a:t>Edaran SRP kepada PTJ</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smtClean="0"/>
                        <a:t>13/3</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r>
              <a:tr h="253590">
                <a:tc>
                  <a:txBody>
                    <a:bodyPr/>
                    <a:lstStyle/>
                    <a:p>
                      <a:pPr marL="0" marR="0">
                        <a:lnSpc>
                          <a:spcPct val="115000"/>
                        </a:lnSpc>
                        <a:spcBef>
                          <a:spcPts val="0"/>
                        </a:spcBef>
                        <a:spcAft>
                          <a:spcPts val="0"/>
                        </a:spcAft>
                      </a:pPr>
                      <a:r>
                        <a:rPr lang="ms-MY" sz="700" noProof="0" dirty="0" smtClean="0"/>
                        <a:t>Taklimat kepada Pegawai Kanan dan  Warga UPM      </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dirty="0" smtClean="0"/>
                        <a:t>03/04</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r>
              <a:tr h="211151">
                <a:tc>
                  <a:txBody>
                    <a:bodyPr/>
                    <a:lstStyle/>
                    <a:p>
                      <a:pPr marL="0" marR="0">
                        <a:lnSpc>
                          <a:spcPct val="115000"/>
                        </a:lnSpc>
                        <a:spcBef>
                          <a:spcPts val="0"/>
                        </a:spcBef>
                        <a:spcAft>
                          <a:spcPts val="0"/>
                        </a:spcAft>
                      </a:pPr>
                      <a:r>
                        <a:rPr lang="ms-MY" sz="700" noProof="0" dirty="0" smtClean="0"/>
                        <a:t>Taklimat Audit kepada Panel Penilai </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smtClean="0"/>
                        <a:t>15/04</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r>
              <a:tr h="169060">
                <a:tc>
                  <a:txBody>
                    <a:bodyPr/>
                    <a:lstStyle/>
                    <a:p>
                      <a:pPr marL="0" marR="0">
                        <a:lnSpc>
                          <a:spcPct val="115000"/>
                        </a:lnSpc>
                        <a:spcBef>
                          <a:spcPts val="0"/>
                        </a:spcBef>
                        <a:spcAft>
                          <a:spcPts val="0"/>
                        </a:spcAft>
                      </a:pPr>
                      <a:r>
                        <a:rPr lang="ms-MY" sz="700" noProof="0" dirty="0" smtClean="0"/>
                        <a:t>Audit Dalaman Swaakreditasi </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dirty="0" smtClean="0"/>
                        <a:t>20-24/4</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r>
              <a:tr h="211151">
                <a:tc>
                  <a:txBody>
                    <a:bodyPr/>
                    <a:lstStyle/>
                    <a:p>
                      <a:pPr marL="0" marR="0">
                        <a:lnSpc>
                          <a:spcPct val="115000"/>
                        </a:lnSpc>
                        <a:spcBef>
                          <a:spcPts val="0"/>
                        </a:spcBef>
                        <a:spcAft>
                          <a:spcPts val="0"/>
                        </a:spcAft>
                      </a:pPr>
                      <a:r>
                        <a:rPr lang="ms-MY" sz="700" noProof="0" smtClean="0"/>
                        <a:t>Sedia laporan audit oleh Panel Penilai </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dirty="0" smtClean="0"/>
                        <a:t>30/4</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r>
              <a:tr h="338121">
                <a:tc>
                  <a:txBody>
                    <a:bodyPr/>
                    <a:lstStyle/>
                    <a:p>
                      <a:pPr marL="0" marR="0">
                        <a:lnSpc>
                          <a:spcPct val="115000"/>
                        </a:lnSpc>
                        <a:spcBef>
                          <a:spcPts val="0"/>
                        </a:spcBef>
                        <a:spcAft>
                          <a:spcPts val="0"/>
                        </a:spcAft>
                      </a:pPr>
                      <a:r>
                        <a:rPr lang="ms-MY" sz="700" noProof="0" smtClean="0"/>
                        <a:t>Bentang laporan audit kepada JK Penyelarasan Swaakreditasi</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dirty="0" smtClean="0"/>
                        <a:t>08/05</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r>
              <a:tr h="253590">
                <a:tc>
                  <a:txBody>
                    <a:bodyPr/>
                    <a:lstStyle/>
                    <a:p>
                      <a:pPr marL="0" marR="0">
                        <a:lnSpc>
                          <a:spcPct val="115000"/>
                        </a:lnSpc>
                        <a:spcBef>
                          <a:spcPts val="0"/>
                        </a:spcBef>
                        <a:spcAft>
                          <a:spcPts val="0"/>
                        </a:spcAft>
                      </a:pPr>
                      <a:r>
                        <a:rPr lang="ms-MY" sz="700" noProof="0" smtClean="0"/>
                        <a:t>Hantar laporan audit kepada PTJ untuk diambil tindakan </a:t>
                      </a: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r>
                        <a:rPr lang="ms-MY" sz="700" noProof="0" dirty="0" smtClean="0"/>
                        <a:t>13/05</a:t>
                      </a: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0158" marR="40158" marT="0" marB="0"/>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484865559"/>
              </p:ext>
            </p:extLst>
          </p:nvPr>
        </p:nvGraphicFramePr>
        <p:xfrm>
          <a:off x="4267200" y="304803"/>
          <a:ext cx="4343397" cy="2285997"/>
        </p:xfrm>
        <a:graphic>
          <a:graphicData uri="http://schemas.openxmlformats.org/drawingml/2006/table">
            <a:tbl>
              <a:tblPr>
                <a:tableStyleId>{0E3FDE45-AF77-4B5C-9715-49D594BDF05E}</a:tableStyleId>
              </a:tblPr>
              <a:tblGrid>
                <a:gridCol w="1315647"/>
                <a:gridCol w="314461"/>
                <a:gridCol w="296555"/>
                <a:gridCol w="538762"/>
                <a:gridCol w="358127"/>
                <a:gridCol w="285561"/>
                <a:gridCol w="264198"/>
                <a:gridCol w="296555"/>
                <a:gridCol w="324828"/>
                <a:gridCol w="348703"/>
              </a:tblGrid>
              <a:tr h="261324">
                <a:tc>
                  <a:txBody>
                    <a:bodyPr/>
                    <a:lstStyle/>
                    <a:p>
                      <a:pPr marL="0" marR="0" algn="ctr">
                        <a:lnSpc>
                          <a:spcPct val="115000"/>
                        </a:lnSpc>
                        <a:spcBef>
                          <a:spcPts val="0"/>
                        </a:spcBef>
                        <a:spcAft>
                          <a:spcPts val="0"/>
                        </a:spcAft>
                      </a:pPr>
                      <a:r>
                        <a:rPr lang="ms-MY" sz="700" noProof="0" dirty="0" smtClean="0"/>
                        <a:t>Perkara/</a:t>
                      </a:r>
                    </a:p>
                    <a:p>
                      <a:pPr marL="0" marR="0" algn="ctr">
                        <a:lnSpc>
                          <a:spcPct val="115000"/>
                        </a:lnSpc>
                        <a:spcBef>
                          <a:spcPts val="0"/>
                        </a:spcBef>
                        <a:spcAft>
                          <a:spcPts val="0"/>
                        </a:spcAft>
                      </a:pPr>
                      <a:r>
                        <a:rPr lang="ms-MY" sz="700" noProof="0" dirty="0" smtClean="0"/>
                        <a:t>Bulan</a:t>
                      </a:r>
                      <a:endParaRPr lang="ms-MY" sz="700" noProof="0" dirty="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ms-MY" sz="700" noProof="0" smtClean="0"/>
                        <a:t>Jan</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ms-MY" sz="700" noProof="0" smtClean="0"/>
                        <a:t>Mac</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ms-MY" sz="700" noProof="0" smtClean="0"/>
                        <a:t>Apr</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ms-MY" sz="700" noProof="0" smtClean="0"/>
                        <a:t>Mei</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ms-MY" sz="700" noProof="0" smtClean="0"/>
                        <a:t>Jun</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ms-MY" sz="700" noProof="0" smtClean="0"/>
                        <a:t>Jul</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ms-MY" sz="700" noProof="0" smtClean="0"/>
                        <a:t>Ogs</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ms-MY" sz="700" noProof="0" smtClean="0"/>
                        <a:t>Sept</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ms-MY" sz="700" noProof="0" dirty="0" smtClean="0"/>
                        <a:t>Okt</a:t>
                      </a:r>
                      <a:endParaRPr lang="ms-MY" sz="700" noProof="0" dirty="0">
                        <a:latin typeface="Arial" pitchFamily="34" charset="0"/>
                        <a:ea typeface="Calibri"/>
                        <a:cs typeface="Arial" pitchFamily="34" charset="0"/>
                      </a:endParaRPr>
                    </a:p>
                  </a:txBody>
                  <a:tcPr marL="44174" marR="44174" marT="0" marB="0"/>
                </a:tc>
              </a:tr>
              <a:tr h="522649">
                <a:tc>
                  <a:txBody>
                    <a:bodyPr/>
                    <a:lstStyle/>
                    <a:p>
                      <a:pPr marL="0" marR="0">
                        <a:lnSpc>
                          <a:spcPct val="115000"/>
                        </a:lnSpc>
                        <a:spcBef>
                          <a:spcPts val="0"/>
                        </a:spcBef>
                        <a:spcAft>
                          <a:spcPts val="0"/>
                        </a:spcAft>
                      </a:pPr>
                      <a:r>
                        <a:rPr lang="ms-MY" sz="700" noProof="0" dirty="0" smtClean="0"/>
                        <a:t>Bentang laporan audit beserta tindakan yang telah diambil oleh fakulti kepada SENAT UPM </a:t>
                      </a:r>
                      <a:endParaRPr lang="ms-MY" sz="700" noProof="0" dirty="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en-US" sz="700" noProof="0" dirty="0" smtClean="0"/>
                        <a:t>11/6</a:t>
                      </a:r>
                      <a:endParaRPr lang="ms-MY" sz="700" noProof="0" dirty="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r>
              <a:tr h="261324">
                <a:tc>
                  <a:txBody>
                    <a:bodyPr/>
                    <a:lstStyle/>
                    <a:p>
                      <a:pPr marL="0" marR="0">
                        <a:lnSpc>
                          <a:spcPct val="115000"/>
                        </a:lnSpc>
                        <a:spcBef>
                          <a:spcPts val="0"/>
                        </a:spcBef>
                        <a:spcAft>
                          <a:spcPts val="0"/>
                        </a:spcAft>
                      </a:pPr>
                      <a:r>
                        <a:rPr lang="ms-MY" sz="700" noProof="0" dirty="0" smtClean="0"/>
                        <a:t>Bentang laporan audit (makluman) JPU </a:t>
                      </a:r>
                      <a:endParaRPr lang="ms-MY" sz="700" noProof="0" dirty="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en-US" sz="700" noProof="0" dirty="0" smtClean="0"/>
                        <a:t>08/7</a:t>
                      </a:r>
                      <a:endParaRPr lang="ms-MY" sz="700" noProof="0" dirty="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r>
              <a:tr h="261324">
                <a:tc>
                  <a:txBody>
                    <a:bodyPr/>
                    <a:lstStyle/>
                    <a:p>
                      <a:pPr marL="0" marR="0">
                        <a:lnSpc>
                          <a:spcPct val="115000"/>
                        </a:lnSpc>
                        <a:spcBef>
                          <a:spcPts val="0"/>
                        </a:spcBef>
                        <a:spcAft>
                          <a:spcPts val="0"/>
                        </a:spcAft>
                      </a:pPr>
                      <a:r>
                        <a:rPr lang="ms-MY" sz="700" noProof="0" dirty="0" smtClean="0"/>
                        <a:t>Bentang laporan audit (makluman) LPU</a:t>
                      </a:r>
                      <a:endParaRPr lang="ms-MY" sz="700" noProof="0" dirty="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en-US" sz="700" noProof="0" dirty="0" smtClean="0"/>
                        <a:t>11/8</a:t>
                      </a:r>
                      <a:endParaRPr lang="ms-MY" sz="700" noProof="0" dirty="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r>
              <a:tr h="357651">
                <a:tc>
                  <a:txBody>
                    <a:bodyPr/>
                    <a:lstStyle/>
                    <a:p>
                      <a:pPr marL="0" marR="0">
                        <a:lnSpc>
                          <a:spcPct val="115000"/>
                        </a:lnSpc>
                        <a:spcBef>
                          <a:spcPts val="0"/>
                        </a:spcBef>
                        <a:spcAft>
                          <a:spcPts val="0"/>
                        </a:spcAft>
                      </a:pPr>
                      <a:r>
                        <a:rPr lang="ms-MY" sz="700" noProof="0" smtClean="0"/>
                        <a:t>Hantar laporan audit dalam kepada pihak MQA </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ms-MY" sz="700" noProof="0" smtClean="0"/>
                        <a:t>30/8</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r>
              <a:tr h="261324">
                <a:tc>
                  <a:txBody>
                    <a:bodyPr/>
                    <a:lstStyle/>
                    <a:p>
                      <a:pPr marL="0" marR="0">
                        <a:lnSpc>
                          <a:spcPct val="115000"/>
                        </a:lnSpc>
                        <a:spcBef>
                          <a:spcPts val="0"/>
                        </a:spcBef>
                        <a:spcAft>
                          <a:spcPts val="0"/>
                        </a:spcAft>
                      </a:pPr>
                      <a:r>
                        <a:rPr lang="ms-MY" sz="700" noProof="0" smtClean="0"/>
                        <a:t>Taklimat Audit kepada pelajar/persatuan pelajar </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r>
                        <a:rPr lang="ms-MY" sz="700" noProof="0" smtClean="0"/>
                        <a:t>15/9</a:t>
                      </a: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r>
              <a:tr h="360401">
                <a:tc>
                  <a:txBody>
                    <a:bodyPr/>
                    <a:lstStyle/>
                    <a:p>
                      <a:pPr marL="0" marR="0">
                        <a:lnSpc>
                          <a:spcPct val="115000"/>
                        </a:lnSpc>
                        <a:spcBef>
                          <a:spcPts val="0"/>
                        </a:spcBef>
                        <a:spcAft>
                          <a:spcPts val="0"/>
                        </a:spcAft>
                      </a:pPr>
                      <a:r>
                        <a:rPr lang="ms-MY" sz="700" noProof="0" dirty="0" smtClean="0"/>
                        <a:t>AUDIT PENGEKALAN SWAAKREDITASI oleh pihak MQA</a:t>
                      </a:r>
                      <a:endParaRPr lang="ms-MY" sz="700" noProof="0" dirty="0">
                        <a:solidFill>
                          <a:srgbClr val="FF0000"/>
                        </a:solidFill>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a:latin typeface="Arial" pitchFamily="34" charset="0"/>
                        <a:ea typeface="Calibri"/>
                        <a:cs typeface="Arial" pitchFamily="34" charset="0"/>
                      </a:endParaRPr>
                    </a:p>
                  </a:txBody>
                  <a:tcPr marL="44174" marR="44174" marT="0" marB="0"/>
                </a:tc>
                <a:tc>
                  <a:txBody>
                    <a:bodyPr/>
                    <a:lstStyle/>
                    <a:p>
                      <a:pPr marL="0" marR="0" algn="ctr">
                        <a:lnSpc>
                          <a:spcPct val="115000"/>
                        </a:lnSpc>
                        <a:spcBef>
                          <a:spcPts val="0"/>
                        </a:spcBef>
                        <a:spcAft>
                          <a:spcPts val="0"/>
                        </a:spcAft>
                      </a:pPr>
                      <a:endParaRPr lang="ms-MY" sz="700" noProof="0" dirty="0">
                        <a:latin typeface="Arial" pitchFamily="34" charset="0"/>
                        <a:ea typeface="Calibri"/>
                        <a:cs typeface="Arial" pitchFamily="34" charset="0"/>
                      </a:endParaRPr>
                    </a:p>
                  </a:txBody>
                  <a:tcPr marL="44174" marR="44174" marT="0" marB="0"/>
                </a:tc>
                <a:tc gridSpan="2">
                  <a:txBody>
                    <a:bodyPr/>
                    <a:lstStyle/>
                    <a:p>
                      <a:pPr marL="0" marR="0" algn="ctr">
                        <a:lnSpc>
                          <a:spcPct val="115000"/>
                        </a:lnSpc>
                        <a:spcBef>
                          <a:spcPts val="0"/>
                        </a:spcBef>
                        <a:spcAft>
                          <a:spcPts val="0"/>
                        </a:spcAft>
                      </a:pPr>
                      <a:r>
                        <a:rPr lang="ms-MY" sz="700" noProof="0" dirty="0" smtClean="0"/>
                        <a:t>28/9-2/10/2015</a:t>
                      </a:r>
                    </a:p>
                    <a:p>
                      <a:pPr marL="0" marR="0" algn="ctr">
                        <a:lnSpc>
                          <a:spcPct val="115000"/>
                        </a:lnSpc>
                        <a:spcBef>
                          <a:spcPts val="0"/>
                        </a:spcBef>
                        <a:spcAft>
                          <a:spcPts val="0"/>
                        </a:spcAft>
                      </a:pPr>
                      <a:r>
                        <a:rPr lang="ms-MY" sz="700" noProof="0" dirty="0" smtClean="0"/>
                        <a:t>(Isnin-Jumaat)</a:t>
                      </a:r>
                      <a:endParaRPr lang="ms-MY" sz="700" noProof="0" dirty="0">
                        <a:latin typeface="Arial" pitchFamily="34" charset="0"/>
                        <a:ea typeface="Calibri"/>
                        <a:cs typeface="Arial" pitchFamily="34" charset="0"/>
                      </a:endParaRPr>
                    </a:p>
                  </a:txBody>
                  <a:tcPr marL="44174" marR="44174" marT="0" marB="0"/>
                </a:tc>
                <a:tc hMerge="1">
                  <a:txBody>
                    <a:bodyPr/>
                    <a:lstStyle/>
                    <a:p>
                      <a:endParaRPr lang="en-US"/>
                    </a:p>
                  </a:txBody>
                  <a:tcPr/>
                </a:tc>
              </a:tr>
            </a:tbl>
          </a:graphicData>
        </a:graphic>
      </p:graphicFrame>
      <p:sp>
        <p:nvSpPr>
          <p:cNvPr id="15" name="TextBox 14"/>
          <p:cNvSpPr txBox="1"/>
          <p:nvPr/>
        </p:nvSpPr>
        <p:spPr>
          <a:xfrm>
            <a:off x="381000" y="3019961"/>
            <a:ext cx="8229600" cy="1323439"/>
          </a:xfrm>
          <a:prstGeom prst="rect">
            <a:avLst/>
          </a:prstGeom>
          <a:solidFill>
            <a:schemeClr val="bg1">
              <a:alpha val="55000"/>
            </a:schemeClr>
          </a:solidFill>
        </p:spPr>
        <p:txBody>
          <a:bodyPr wrap="square" rtlCol="0">
            <a:spAutoFit/>
          </a:bodyPr>
          <a:lstStyle/>
          <a:p>
            <a:r>
              <a:rPr lang="en-US" sz="4000" b="1" dirty="0" smtClean="0">
                <a:solidFill>
                  <a:srgbClr val="A31435"/>
                </a:solidFill>
                <a:latin typeface="Arial" panose="020B0604020202020204" pitchFamily="34" charset="0"/>
                <a:cs typeface="Arial" panose="020B0604020202020204" pitchFamily="34" charset="0"/>
              </a:rPr>
              <a:t>PERSEDIAAN AUDIT PENGEKALAN SWAAKREDITASI</a:t>
            </a:r>
            <a:endParaRPr lang="ms-MY" sz="4000" b="1" dirty="0">
              <a:solidFill>
                <a:srgbClr val="A31435"/>
              </a:solidFill>
              <a:latin typeface="Arial" panose="020B0604020202020204" pitchFamily="34" charset="0"/>
              <a:cs typeface="Arial" panose="020B0604020202020204" pitchFamily="34" charset="0"/>
            </a:endParaRPr>
          </a:p>
        </p:txBody>
      </p:sp>
      <p:sp>
        <p:nvSpPr>
          <p:cNvPr id="21" name="Title 1"/>
          <p:cNvSpPr txBox="1">
            <a:spLocks/>
          </p:cNvSpPr>
          <p:nvPr/>
        </p:nvSpPr>
        <p:spPr>
          <a:xfrm>
            <a:off x="0" y="2057400"/>
            <a:ext cx="9144000" cy="1143000"/>
          </a:xfrm>
          <a:prstGeom prst="rect">
            <a:avLst/>
          </a:prstGeom>
          <a:solidFill>
            <a:schemeClr val="bg1">
              <a:alpha val="55000"/>
            </a:schemeClr>
          </a:solidFill>
        </p:spPr>
        <p:txBody>
          <a:bodyPr vert="horz" lIns="91440" tIns="45720" rIns="91440" bIns="45720" rtlCol="0" anchor="ctr">
            <a:normAutofit/>
          </a:bodyPr>
          <a:lstStyle/>
          <a:p>
            <a:pPr algn="ctr">
              <a:spcBef>
                <a:spcPct val="0"/>
              </a:spcBef>
              <a:defRPr/>
            </a:pPr>
            <a:r>
              <a:rPr lang="en-US" sz="6600" b="1" dirty="0" smtClean="0">
                <a:solidFill>
                  <a:srgbClr val="A31435"/>
                </a:solidFill>
                <a:latin typeface="Arial" pitchFamily="34" charset="0"/>
                <a:cs typeface="Arial" pitchFamily="34" charset="0"/>
              </a:rPr>
              <a:t>CARTA PERBATUAN</a:t>
            </a:r>
            <a:endParaRPr lang="en-US" sz="6600" b="1" i="1" dirty="0">
              <a:solidFill>
                <a:srgbClr val="A31435"/>
              </a:solidFill>
              <a:latin typeface="Arial" pitchFamily="34" charset="0"/>
              <a:cs typeface="Arial" pitchFamily="34" charset="0"/>
            </a:endParaRPr>
          </a:p>
        </p:txBody>
      </p:sp>
    </p:spTree>
    <p:extLst>
      <p:ext uri="{BB962C8B-B14F-4D97-AF65-F5344CB8AC3E}">
        <p14:creationId xmlns:p14="http://schemas.microsoft.com/office/powerpoint/2010/main" val="189059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8" name="Title 1"/>
          <p:cNvSpPr>
            <a:spLocks noGrp="1"/>
          </p:cNvSpPr>
          <p:nvPr>
            <p:ph type="title"/>
          </p:nvPr>
        </p:nvSpPr>
        <p:spPr>
          <a:xfrm>
            <a:off x="457200" y="-76200"/>
            <a:ext cx="8229600" cy="1143000"/>
          </a:xfrm>
        </p:spPr>
        <p:txBody>
          <a:bodyPr>
            <a:noAutofit/>
          </a:bodyPr>
          <a:lstStyle/>
          <a:p>
            <a:r>
              <a:rPr lang="en-US" sz="2800" b="1" dirty="0" smtClean="0">
                <a:solidFill>
                  <a:srgbClr val="A31435"/>
                </a:solidFill>
                <a:latin typeface="Arial" pitchFamily="34" charset="0"/>
                <a:cs typeface="Arial" pitchFamily="34" charset="0"/>
              </a:rPr>
              <a:t>CARTA PERBATUAN UNTUK PERSEDIAAN AUDIT PENGEKALAN SWAAKREDITASI </a:t>
            </a:r>
            <a:endParaRPr lang="en-US" sz="2800" b="1" dirty="0">
              <a:solidFill>
                <a:srgbClr val="A31435"/>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913245830"/>
              </p:ext>
            </p:extLst>
          </p:nvPr>
        </p:nvGraphicFramePr>
        <p:xfrm>
          <a:off x="76202" y="990600"/>
          <a:ext cx="8991596" cy="5800261"/>
        </p:xfrm>
        <a:graphic>
          <a:graphicData uri="http://schemas.openxmlformats.org/drawingml/2006/table">
            <a:tbl>
              <a:tblPr>
                <a:tableStyleId>{9DCAF9ED-07DC-4A11-8D7F-57B35C25682E}</a:tableStyleId>
              </a:tblPr>
              <a:tblGrid>
                <a:gridCol w="2723622"/>
                <a:gridCol w="650991"/>
                <a:gridCol w="613921"/>
                <a:gridCol w="812064"/>
                <a:gridCol w="1044657"/>
                <a:gridCol w="591158"/>
                <a:gridCol w="546935"/>
                <a:gridCol w="613921"/>
                <a:gridCol w="672451"/>
                <a:gridCol w="721876"/>
              </a:tblGrid>
              <a:tr h="560832">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Perkara/</a:t>
                      </a:r>
                    </a:p>
                    <a:p>
                      <a:pPr marL="0" marR="0" algn="ctr">
                        <a:lnSpc>
                          <a:spcPct val="115000"/>
                        </a:lnSpc>
                        <a:spcBef>
                          <a:spcPts val="0"/>
                        </a:spcBef>
                        <a:spcAft>
                          <a:spcPts val="0"/>
                        </a:spcAft>
                      </a:pPr>
                      <a:r>
                        <a:rPr lang="ms-MY" sz="1600" b="1" noProof="0" dirty="0" smtClean="0">
                          <a:latin typeface="Arial" pitchFamily="34" charset="0"/>
                          <a:cs typeface="Arial" pitchFamily="34" charset="0"/>
                        </a:rPr>
                        <a:t>Bulan</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err="1" smtClean="0">
                          <a:latin typeface="Arial" pitchFamily="34" charset="0"/>
                          <a:cs typeface="Arial" pitchFamily="34" charset="0"/>
                        </a:rPr>
                        <a:t>Jan</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Mac</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Apr</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Mei</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Jun</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Jul</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smtClean="0">
                          <a:latin typeface="Arial" pitchFamily="34" charset="0"/>
                          <a:cs typeface="Arial" pitchFamily="34" charset="0"/>
                        </a:rPr>
                        <a:t>Ogs</a:t>
                      </a:r>
                      <a:endParaRPr lang="ms-MY" sz="1600" b="1"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smtClean="0">
                          <a:latin typeface="Arial" pitchFamily="34" charset="0"/>
                          <a:cs typeface="Arial" pitchFamily="34" charset="0"/>
                        </a:rPr>
                        <a:t>Sept</a:t>
                      </a:r>
                      <a:endParaRPr lang="ms-MY" sz="1600" b="1"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Okt</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19913">
                <a:tc>
                  <a:txBody>
                    <a:bodyPr/>
                    <a:lstStyle/>
                    <a:p>
                      <a:pPr marL="0" marR="0">
                        <a:lnSpc>
                          <a:spcPct val="115000"/>
                        </a:lnSpc>
                        <a:spcBef>
                          <a:spcPts val="0"/>
                        </a:spcBef>
                        <a:spcAft>
                          <a:spcPts val="0"/>
                        </a:spcAft>
                      </a:pPr>
                      <a:r>
                        <a:rPr lang="ms-MY" sz="1600" b="1" noProof="0" dirty="0" smtClean="0">
                          <a:latin typeface="Arial" pitchFamily="34" charset="0"/>
                          <a:cs typeface="Arial" pitchFamily="34" charset="0"/>
                        </a:rPr>
                        <a:t>Hantar kepada MQA (10 salinan dan di audit)  dokumen SRP</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600" b="1" noProof="0" dirty="0" smtClean="0">
                          <a:solidFill>
                            <a:srgbClr val="0070C0"/>
                          </a:solidFill>
                          <a:latin typeface="Arial" pitchFamily="34" charset="0"/>
                          <a:cs typeface="Arial" pitchFamily="34" charset="0"/>
                        </a:rPr>
                        <a:t>30/1</a:t>
                      </a:r>
                      <a:endParaRPr lang="ms-MY" sz="1600" b="1" noProof="0" dirty="0">
                        <a:solidFill>
                          <a:srgbClr val="0070C0"/>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solidFill>
                          <a:srgbClr val="0070C0"/>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solidFill>
                          <a:srgbClr val="0070C0"/>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276">
                <a:tc>
                  <a:txBody>
                    <a:bodyPr/>
                    <a:lstStyle/>
                    <a:p>
                      <a:pPr marL="0" marR="0">
                        <a:lnSpc>
                          <a:spcPct val="115000"/>
                        </a:lnSpc>
                        <a:spcBef>
                          <a:spcPts val="0"/>
                        </a:spcBef>
                        <a:spcAft>
                          <a:spcPts val="0"/>
                        </a:spcAft>
                      </a:pPr>
                      <a:r>
                        <a:rPr lang="ms-MY" sz="1600" b="1" noProof="0" dirty="0" smtClean="0">
                          <a:latin typeface="Arial" pitchFamily="34" charset="0"/>
                          <a:cs typeface="Arial" pitchFamily="34" charset="0"/>
                        </a:rPr>
                        <a:t>Edaran SRP kepada PTJ</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solidFill>
                          <a:srgbClr val="0070C0"/>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600" b="1" noProof="0" dirty="0" smtClean="0">
                          <a:solidFill>
                            <a:srgbClr val="0070C0"/>
                          </a:solidFill>
                          <a:latin typeface="Arial" pitchFamily="34" charset="0"/>
                          <a:cs typeface="Arial" pitchFamily="34" charset="0"/>
                        </a:rPr>
                        <a:t>13/3</a:t>
                      </a:r>
                      <a:endParaRPr lang="ms-MY" sz="1600" b="1" noProof="0" dirty="0">
                        <a:solidFill>
                          <a:srgbClr val="0070C0"/>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solidFill>
                          <a:srgbClr val="0070C0"/>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9913">
                <a:tc>
                  <a:txBody>
                    <a:bodyPr/>
                    <a:lstStyle/>
                    <a:p>
                      <a:pPr marL="0" marR="0">
                        <a:lnSpc>
                          <a:spcPct val="115000"/>
                        </a:lnSpc>
                        <a:spcBef>
                          <a:spcPts val="0"/>
                        </a:spcBef>
                        <a:spcAft>
                          <a:spcPts val="0"/>
                        </a:spcAft>
                      </a:pPr>
                      <a:r>
                        <a:rPr lang="ms-MY" sz="1600" b="1" noProof="0" dirty="0" smtClean="0">
                          <a:latin typeface="Arial" pitchFamily="34" charset="0"/>
                          <a:cs typeface="Arial" pitchFamily="34" charset="0"/>
                        </a:rPr>
                        <a:t>Taklimat kepada Pegawai Kanan dan  Warga UPM      </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solidFill>
                          <a:srgbClr val="0070C0"/>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solidFill>
                          <a:srgbClr val="0070C0"/>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600" b="1" noProof="0" dirty="0" smtClean="0">
                          <a:solidFill>
                            <a:srgbClr val="0070C0"/>
                          </a:solidFill>
                          <a:latin typeface="Arial" pitchFamily="34" charset="0"/>
                          <a:cs typeface="Arial" pitchFamily="34" charset="0"/>
                        </a:rPr>
                        <a:t>03/04</a:t>
                      </a:r>
                      <a:endParaRPr lang="ms-MY" sz="1600" b="1" noProof="0" dirty="0">
                        <a:solidFill>
                          <a:srgbClr val="0070C0"/>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933">
                <a:tc>
                  <a:txBody>
                    <a:bodyPr/>
                    <a:lstStyle/>
                    <a:p>
                      <a:pPr marL="0" marR="0">
                        <a:lnSpc>
                          <a:spcPct val="115000"/>
                        </a:lnSpc>
                        <a:spcBef>
                          <a:spcPts val="0"/>
                        </a:spcBef>
                        <a:spcAft>
                          <a:spcPts val="0"/>
                        </a:spcAft>
                      </a:pPr>
                      <a:r>
                        <a:rPr lang="ms-MY" sz="1600" b="1" noProof="0" dirty="0" smtClean="0">
                          <a:latin typeface="Arial" pitchFamily="34" charset="0"/>
                          <a:cs typeface="Arial" pitchFamily="34" charset="0"/>
                        </a:rPr>
                        <a:t>Taklimat Audit kepada Panel Penilai </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solidFill>
                          <a:srgbClr val="0070C0"/>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solidFill>
                          <a:srgbClr val="0070C0"/>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600" b="1" noProof="0" dirty="0" smtClean="0">
                          <a:solidFill>
                            <a:schemeClr val="tx1"/>
                          </a:solidFill>
                          <a:latin typeface="Arial" pitchFamily="34" charset="0"/>
                          <a:cs typeface="Arial" pitchFamily="34" charset="0"/>
                        </a:rPr>
                        <a:t>24/04</a:t>
                      </a:r>
                      <a:endParaRPr lang="ms-MY" sz="1600" b="1" noProof="0" dirty="0">
                        <a:solidFill>
                          <a:schemeClr val="tx1"/>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276">
                <a:tc>
                  <a:txBody>
                    <a:bodyPr/>
                    <a:lstStyle/>
                    <a:p>
                      <a:pPr marL="0" marR="0">
                        <a:lnSpc>
                          <a:spcPct val="115000"/>
                        </a:lnSpc>
                        <a:spcBef>
                          <a:spcPts val="0"/>
                        </a:spcBef>
                        <a:spcAft>
                          <a:spcPts val="0"/>
                        </a:spcAft>
                      </a:pPr>
                      <a:r>
                        <a:rPr lang="ms-MY" sz="1600" b="1" noProof="0" dirty="0" smtClean="0">
                          <a:latin typeface="Arial" pitchFamily="34" charset="0"/>
                          <a:cs typeface="Arial" pitchFamily="34" charset="0"/>
                        </a:rPr>
                        <a:t>Audit Dalaman Swaakreditasi </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600" b="1" noProof="0" dirty="0" smtClean="0">
                          <a:solidFill>
                            <a:srgbClr val="A31435"/>
                          </a:solidFill>
                          <a:latin typeface="Arial" pitchFamily="34" charset="0"/>
                          <a:ea typeface="Calibri"/>
                          <a:cs typeface="Arial" pitchFamily="34" charset="0"/>
                        </a:rPr>
                        <a:t>04-08/05</a:t>
                      </a:r>
                      <a:endParaRPr lang="ms-MY" sz="1600" b="1" noProof="0" dirty="0">
                        <a:solidFill>
                          <a:srgbClr val="A31435"/>
                        </a:solidFill>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933">
                <a:tc>
                  <a:txBody>
                    <a:bodyPr/>
                    <a:lstStyle/>
                    <a:p>
                      <a:pPr marL="0" marR="0">
                        <a:lnSpc>
                          <a:spcPct val="115000"/>
                        </a:lnSpc>
                        <a:spcBef>
                          <a:spcPts val="0"/>
                        </a:spcBef>
                        <a:spcAft>
                          <a:spcPts val="0"/>
                        </a:spcAft>
                      </a:pPr>
                      <a:r>
                        <a:rPr lang="ms-MY" sz="1600" b="1" noProof="0" dirty="0" smtClean="0">
                          <a:latin typeface="Arial" pitchFamily="34" charset="0"/>
                          <a:cs typeface="Arial" pitchFamily="34" charset="0"/>
                        </a:rPr>
                        <a:t>Sedia laporan audit oleh Panel Penilai </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600" b="1" noProof="0" dirty="0" smtClean="0">
                          <a:latin typeface="Arial" pitchFamily="34" charset="0"/>
                          <a:ea typeface="Calibri"/>
                          <a:cs typeface="Arial" pitchFamily="34" charset="0"/>
                        </a:rPr>
                        <a:t>13/5</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9913">
                <a:tc>
                  <a:txBody>
                    <a:bodyPr/>
                    <a:lstStyle/>
                    <a:p>
                      <a:pPr marL="0" marR="0">
                        <a:lnSpc>
                          <a:spcPct val="115000"/>
                        </a:lnSpc>
                        <a:spcBef>
                          <a:spcPts val="0"/>
                        </a:spcBef>
                        <a:spcAft>
                          <a:spcPts val="0"/>
                        </a:spcAft>
                      </a:pPr>
                      <a:r>
                        <a:rPr lang="ms-MY" sz="1600" b="1" noProof="0" dirty="0" smtClean="0">
                          <a:latin typeface="Arial" pitchFamily="34" charset="0"/>
                          <a:cs typeface="Arial" pitchFamily="34" charset="0"/>
                        </a:rPr>
                        <a:t>Bentang laporan audit kepada JK Penyelarasan Swaakreditasi</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19/05</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4712">
                <a:tc>
                  <a:txBody>
                    <a:bodyPr/>
                    <a:lstStyle/>
                    <a:p>
                      <a:pPr marL="0" marR="0">
                        <a:lnSpc>
                          <a:spcPct val="115000"/>
                        </a:lnSpc>
                        <a:spcBef>
                          <a:spcPts val="0"/>
                        </a:spcBef>
                        <a:spcAft>
                          <a:spcPts val="0"/>
                        </a:spcAft>
                      </a:pPr>
                      <a:r>
                        <a:rPr lang="ms-MY" sz="1600" b="1" noProof="0" dirty="0" smtClean="0">
                          <a:latin typeface="Arial" pitchFamily="34" charset="0"/>
                          <a:cs typeface="Arial" pitchFamily="34" charset="0"/>
                        </a:rPr>
                        <a:t>Hantar laporan audit kepada PTJ untuk diambil tindakan </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22/05</a:t>
                      </a:r>
                      <a:endParaRPr lang="ms-MY" sz="1600" b="1"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noProof="0" dirty="0">
                        <a:latin typeface="Arial" pitchFamily="34" charset="0"/>
                        <a:ea typeface="Calibri"/>
                        <a:cs typeface="Arial" pitchFamily="34" charset="0"/>
                      </a:endParaRPr>
                    </a:p>
                  </a:txBody>
                  <a:tcPr marL="40158" marR="401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ms-MY" b="1" dirty="0" smtClean="0">
                <a:latin typeface="Arial" pitchFamily="34" charset="0"/>
                <a:cs typeface="Arial" pitchFamily="34" charset="0"/>
              </a:rPr>
              <a:t>Bagi memenuhi syarat Swaakreditasi, dua (2) prosedur telah dibangunkan iaitu:</a:t>
            </a:r>
          </a:p>
          <a:p>
            <a:pPr marL="993775" lvl="1" indent="-457200">
              <a:buClr>
                <a:srgbClr val="FF3300"/>
              </a:buClr>
              <a:buSzPct val="95000"/>
              <a:buFont typeface="Wingdings" pitchFamily="2" charset="2"/>
              <a:buChar char="Ø"/>
            </a:pPr>
            <a:r>
              <a:rPr lang="ms-MY" sz="3200" b="1" dirty="0" smtClean="0">
                <a:solidFill>
                  <a:srgbClr val="A31435"/>
                </a:solidFill>
                <a:latin typeface="Arial" pitchFamily="34" charset="0"/>
                <a:cs typeface="Arial" pitchFamily="34" charset="0"/>
              </a:rPr>
              <a:t>Prosedur Swaakreditasi   Sementara Program Pengajian (OPR/PNC-PSKK/P003)</a:t>
            </a:r>
          </a:p>
          <a:p>
            <a:pPr marL="993775" lvl="1" indent="-457200">
              <a:buClr>
                <a:srgbClr val="FF3300"/>
              </a:buClr>
              <a:buSzPct val="95000"/>
              <a:buFont typeface="Wingdings" pitchFamily="2" charset="2"/>
              <a:buChar char="Ø"/>
            </a:pPr>
            <a:r>
              <a:rPr lang="ms-MY" sz="3200" b="1" dirty="0" smtClean="0">
                <a:solidFill>
                  <a:srgbClr val="A31435"/>
                </a:solidFill>
                <a:latin typeface="Arial" pitchFamily="34" charset="0"/>
                <a:cs typeface="Arial" pitchFamily="34" charset="0"/>
              </a:rPr>
              <a:t>Prosedur Swaakreditasi Penuh  Program Pengajian (OPR/PNC-PSKK/P004)</a:t>
            </a: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8" name="Title 1"/>
          <p:cNvSpPr>
            <a:spLocks noGrp="1"/>
          </p:cNvSpPr>
          <p:nvPr>
            <p:ph type="title"/>
          </p:nvPr>
        </p:nvSpPr>
        <p:spPr>
          <a:xfrm>
            <a:off x="457200" y="0"/>
            <a:ext cx="8229600" cy="1143000"/>
          </a:xfrm>
        </p:spPr>
        <p:txBody>
          <a:bodyPr>
            <a:noAutofit/>
          </a:bodyPr>
          <a:lstStyle/>
          <a:p>
            <a:r>
              <a:rPr lang="en-US" sz="2800" b="1" dirty="0" smtClean="0">
                <a:solidFill>
                  <a:srgbClr val="A31435"/>
                </a:solidFill>
                <a:latin typeface="Arial" pitchFamily="34" charset="0"/>
                <a:cs typeface="Arial" pitchFamily="34" charset="0"/>
              </a:rPr>
              <a:t>CARTA PERBATUAN UNTUK PERSEDIAAN AUDIT PENGEKALAN SWAAKREDITASI </a:t>
            </a:r>
            <a:endParaRPr lang="en-US" sz="2800" b="1" dirty="0">
              <a:solidFill>
                <a:srgbClr val="A31435"/>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16168811"/>
              </p:ext>
            </p:extLst>
          </p:nvPr>
        </p:nvGraphicFramePr>
        <p:xfrm>
          <a:off x="76199" y="1143000"/>
          <a:ext cx="8991597" cy="5020323"/>
        </p:xfrm>
        <a:graphic>
          <a:graphicData uri="http://schemas.openxmlformats.org/drawingml/2006/table">
            <a:tbl>
              <a:tblPr>
                <a:tableStyleId>{9DCAF9ED-07DC-4A11-8D7F-57B35C25682E}</a:tableStyleId>
              </a:tblPr>
              <a:tblGrid>
                <a:gridCol w="2723623"/>
                <a:gridCol w="650991"/>
                <a:gridCol w="613921"/>
                <a:gridCol w="1115333"/>
                <a:gridCol w="741387"/>
                <a:gridCol w="591158"/>
                <a:gridCol w="546936"/>
                <a:gridCol w="613921"/>
                <a:gridCol w="672450"/>
                <a:gridCol w="721877"/>
              </a:tblGrid>
              <a:tr h="689953">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Perkara/</a:t>
                      </a:r>
                    </a:p>
                    <a:p>
                      <a:pPr marL="0" marR="0" algn="ctr">
                        <a:lnSpc>
                          <a:spcPct val="115000"/>
                        </a:lnSpc>
                        <a:spcBef>
                          <a:spcPts val="0"/>
                        </a:spcBef>
                        <a:spcAft>
                          <a:spcPts val="0"/>
                        </a:spcAft>
                      </a:pPr>
                      <a:r>
                        <a:rPr lang="ms-MY" sz="1600" b="1" noProof="0" dirty="0" smtClean="0">
                          <a:latin typeface="Arial" pitchFamily="34" charset="0"/>
                          <a:cs typeface="Arial" pitchFamily="34" charset="0"/>
                        </a:rPr>
                        <a:t>Bulan</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Jan</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Mac</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Apr</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Mei</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Jun</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smtClean="0">
                          <a:latin typeface="Arial" pitchFamily="34" charset="0"/>
                          <a:cs typeface="Arial" pitchFamily="34" charset="0"/>
                        </a:rPr>
                        <a:t>Jul</a:t>
                      </a: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smtClean="0">
                          <a:latin typeface="Arial" pitchFamily="34" charset="0"/>
                          <a:cs typeface="Arial" pitchFamily="34" charset="0"/>
                        </a:rPr>
                        <a:t>Ogs</a:t>
                      </a: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smtClean="0">
                          <a:latin typeface="Arial" pitchFamily="34" charset="0"/>
                          <a:cs typeface="Arial" pitchFamily="34" charset="0"/>
                        </a:rPr>
                        <a:t>Sept</a:t>
                      </a: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Okt</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38847">
                <a:tc>
                  <a:txBody>
                    <a:bodyPr/>
                    <a:lstStyle/>
                    <a:p>
                      <a:pPr marL="0" marR="0">
                        <a:lnSpc>
                          <a:spcPct val="115000"/>
                        </a:lnSpc>
                        <a:spcBef>
                          <a:spcPts val="0"/>
                        </a:spcBef>
                        <a:spcAft>
                          <a:spcPts val="0"/>
                        </a:spcAft>
                      </a:pPr>
                      <a:r>
                        <a:rPr lang="ms-MY" sz="1600" b="1" noProof="0" dirty="0" smtClean="0">
                          <a:latin typeface="Arial" pitchFamily="34" charset="0"/>
                          <a:cs typeface="Arial" pitchFamily="34" charset="0"/>
                        </a:rPr>
                        <a:t>Bentang laporan audit beserta tindakan yang telah diambil oleh fakulti kepada SENAT UPM </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noProof="0" dirty="0" smtClean="0">
                          <a:latin typeface="Arial" pitchFamily="34" charset="0"/>
                          <a:ea typeface="+mn-ea"/>
                          <a:cs typeface="Arial" pitchFamily="34" charset="0"/>
                        </a:rPr>
                        <a:t>11/6</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953">
                <a:tc>
                  <a:txBody>
                    <a:bodyPr/>
                    <a:lstStyle/>
                    <a:p>
                      <a:pPr marL="0" marR="0">
                        <a:lnSpc>
                          <a:spcPct val="115000"/>
                        </a:lnSpc>
                        <a:spcBef>
                          <a:spcPts val="0"/>
                        </a:spcBef>
                        <a:spcAft>
                          <a:spcPts val="0"/>
                        </a:spcAft>
                      </a:pPr>
                      <a:r>
                        <a:rPr lang="ms-MY" sz="1600" b="1" noProof="0" smtClean="0">
                          <a:latin typeface="Arial" pitchFamily="34" charset="0"/>
                          <a:cs typeface="Arial" pitchFamily="34" charset="0"/>
                        </a:rPr>
                        <a:t>Bentang laporan audit (makluman) JPU </a:t>
                      </a: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noProof="0" dirty="0" smtClean="0">
                          <a:latin typeface="Arial" pitchFamily="34" charset="0"/>
                          <a:ea typeface="+mn-ea"/>
                          <a:cs typeface="Arial" pitchFamily="34" charset="0"/>
                        </a:rPr>
                        <a:t>08/7</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953">
                <a:tc>
                  <a:txBody>
                    <a:bodyPr/>
                    <a:lstStyle/>
                    <a:p>
                      <a:pPr marL="0" marR="0">
                        <a:lnSpc>
                          <a:spcPct val="115000"/>
                        </a:lnSpc>
                        <a:spcBef>
                          <a:spcPts val="0"/>
                        </a:spcBef>
                        <a:spcAft>
                          <a:spcPts val="0"/>
                        </a:spcAft>
                      </a:pPr>
                      <a:r>
                        <a:rPr lang="ms-MY" sz="1600" b="1" noProof="0" dirty="0" smtClean="0">
                          <a:latin typeface="Arial" pitchFamily="34" charset="0"/>
                          <a:cs typeface="Arial" pitchFamily="34" charset="0"/>
                        </a:rPr>
                        <a:t>Bentang laporan audit (makluman) LPU</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noProof="0" dirty="0" smtClean="0">
                          <a:latin typeface="Arial" pitchFamily="34" charset="0"/>
                          <a:ea typeface="+mn-ea"/>
                          <a:cs typeface="Arial" pitchFamily="34" charset="0"/>
                        </a:rPr>
                        <a:t>11/8</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953">
                <a:tc>
                  <a:txBody>
                    <a:bodyPr/>
                    <a:lstStyle/>
                    <a:p>
                      <a:pPr marL="0" marR="0">
                        <a:lnSpc>
                          <a:spcPct val="115000"/>
                        </a:lnSpc>
                        <a:spcBef>
                          <a:spcPts val="0"/>
                        </a:spcBef>
                        <a:spcAft>
                          <a:spcPts val="0"/>
                        </a:spcAft>
                      </a:pPr>
                      <a:r>
                        <a:rPr lang="ms-MY" sz="1600" b="1" noProof="0" dirty="0" smtClean="0">
                          <a:latin typeface="Arial" pitchFamily="34" charset="0"/>
                          <a:cs typeface="Arial" pitchFamily="34" charset="0"/>
                        </a:rPr>
                        <a:t>Taklimat Audit kepada pelajar/persatuan pelajar </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ms-MY" sz="1600" b="1" noProof="0" dirty="0" smtClean="0">
                          <a:latin typeface="Arial" pitchFamily="34" charset="0"/>
                          <a:cs typeface="Arial" pitchFamily="34" charset="0"/>
                        </a:rPr>
                        <a:t>15/9</a:t>
                      </a: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dirty="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5684">
                <a:tc>
                  <a:txBody>
                    <a:bodyPr/>
                    <a:lstStyle/>
                    <a:p>
                      <a:pPr marL="0" marR="0">
                        <a:lnSpc>
                          <a:spcPct val="115000"/>
                        </a:lnSpc>
                        <a:spcBef>
                          <a:spcPts val="0"/>
                        </a:spcBef>
                        <a:spcAft>
                          <a:spcPts val="0"/>
                        </a:spcAft>
                      </a:pPr>
                      <a:r>
                        <a:rPr lang="ms-MY" sz="1600" b="1" noProof="0" dirty="0" smtClean="0">
                          <a:solidFill>
                            <a:srgbClr val="A31435"/>
                          </a:solidFill>
                          <a:latin typeface="Arial" pitchFamily="34" charset="0"/>
                          <a:cs typeface="Arial" pitchFamily="34" charset="0"/>
                        </a:rPr>
                        <a:t>AUDIT PENGEKALAN SWAAKREDITASI oleh pihak MQA</a:t>
                      </a:r>
                      <a:endParaRPr lang="ms-MY" sz="1600" b="1" noProof="0" dirty="0">
                        <a:solidFill>
                          <a:srgbClr val="A31435"/>
                        </a:solidFill>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ms-MY" sz="1600" b="1" noProof="0">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ms-MY" sz="1600" b="1" noProof="0" dirty="0" smtClean="0">
                          <a:solidFill>
                            <a:srgbClr val="A31435"/>
                          </a:solidFill>
                          <a:latin typeface="Arial" pitchFamily="34" charset="0"/>
                          <a:cs typeface="Arial" pitchFamily="34" charset="0"/>
                        </a:rPr>
                        <a:t>28/9-2/10/2015</a:t>
                      </a:r>
                    </a:p>
                    <a:p>
                      <a:pPr marL="0" marR="0" algn="ctr">
                        <a:lnSpc>
                          <a:spcPct val="115000"/>
                        </a:lnSpc>
                        <a:spcBef>
                          <a:spcPts val="0"/>
                        </a:spcBef>
                        <a:spcAft>
                          <a:spcPts val="0"/>
                        </a:spcAft>
                      </a:pPr>
                      <a:r>
                        <a:rPr lang="ms-MY" sz="1600" b="1" noProof="0" dirty="0" smtClean="0">
                          <a:solidFill>
                            <a:srgbClr val="A31435"/>
                          </a:solidFill>
                          <a:latin typeface="Arial" pitchFamily="34" charset="0"/>
                          <a:cs typeface="Arial" pitchFamily="34" charset="0"/>
                        </a:rPr>
                        <a:t>(Isnin-Jumaat)</a:t>
                      </a:r>
                      <a:endParaRPr lang="ms-MY" sz="1600" b="1" noProof="0" dirty="0">
                        <a:solidFill>
                          <a:srgbClr val="A31435"/>
                        </a:solidFill>
                        <a:latin typeface="Arial" pitchFamily="34" charset="0"/>
                        <a:ea typeface="Calibri"/>
                        <a:cs typeface="Arial" pitchFamily="34" charset="0"/>
                      </a:endParaRPr>
                    </a:p>
                  </a:txBody>
                  <a:tcPr marL="44174" marR="441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
          <p:cNvSpPr txBox="1">
            <a:spLocks/>
          </p:cNvSpPr>
          <p:nvPr/>
        </p:nvSpPr>
        <p:spPr>
          <a:xfrm>
            <a:off x="304800" y="1600200"/>
            <a:ext cx="8229600" cy="457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baseline="0"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baseline="0" dirty="0" smtClean="0">
              <a:solidFill>
                <a:schemeClr val="bg1">
                  <a:lumMod val="50000"/>
                </a:schemeClr>
              </a:solidFill>
              <a:latin typeface="Arial" pitchFamily="34" charset="0"/>
              <a:ea typeface="+mj-ea"/>
              <a:cs typeface="Arial" pitchFamily="34" charset="0"/>
            </a:endParaRPr>
          </a:p>
        </p:txBody>
      </p:sp>
      <p:sp>
        <p:nvSpPr>
          <p:cNvPr id="5" name="Title 1"/>
          <p:cNvSpPr>
            <a:spLocks noGrp="1"/>
          </p:cNvSpPr>
          <p:nvPr>
            <p:ph type="title"/>
          </p:nvPr>
        </p:nvSpPr>
        <p:spPr>
          <a:xfrm>
            <a:off x="457200" y="228600"/>
            <a:ext cx="8458200" cy="1143000"/>
          </a:xfrm>
        </p:spPr>
        <p:txBody>
          <a:bodyPr>
            <a:noAutofit/>
          </a:bodyPr>
          <a:lstStyle/>
          <a:p>
            <a:pPr algn="l"/>
            <a:r>
              <a:rPr lang="en-US" sz="3200" b="1" dirty="0" smtClean="0">
                <a:latin typeface="Arial" panose="020B0604020202020204" pitchFamily="34" charset="0"/>
                <a:cs typeface="Arial" panose="020B0604020202020204" pitchFamily="34" charset="0"/>
              </a:rPr>
              <a:t>PERKARA-PERKARA</a:t>
            </a:r>
            <a:r>
              <a:rPr lang="en-US" sz="4000" b="1" dirty="0" smtClean="0">
                <a:solidFill>
                  <a:schemeClr val="tx1">
                    <a:lumMod val="50000"/>
                    <a:lumOff val="50000"/>
                  </a:schemeClr>
                </a:solidFill>
                <a:latin typeface="Arial" panose="020B0604020202020204" pitchFamily="34" charset="0"/>
                <a:cs typeface="Arial" panose="020B0604020202020204" pitchFamily="34" charset="0"/>
              </a:rPr>
              <a:t> </a:t>
            </a:r>
            <a:r>
              <a:rPr lang="en-US" sz="4000" b="1" dirty="0" smtClean="0">
                <a:solidFill>
                  <a:srgbClr val="A31435"/>
                </a:solidFill>
                <a:latin typeface="Arial" panose="020B0604020202020204" pitchFamily="34" charset="0"/>
                <a:cs typeface="Arial" panose="020B0604020202020204" pitchFamily="34" charset="0"/>
              </a:rPr>
              <a:t>PENTING</a:t>
            </a:r>
            <a:r>
              <a:rPr lang="en-US" sz="4000" b="1" dirty="0" smtClean="0">
                <a:solidFill>
                  <a:schemeClr val="tx1">
                    <a:lumMod val="50000"/>
                    <a:lumOff val="50000"/>
                  </a:schemeClr>
                </a:solidFill>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DALAM 9 BIDANG PENILAIAN </a:t>
            </a:r>
            <a:endParaRPr lang="en-US" sz="3200" b="1" dirty="0">
              <a:latin typeface="Arial" panose="020B0604020202020204" pitchFamily="34" charset="0"/>
              <a:cs typeface="Arial" panose="020B0604020202020204" pitchFamily="34" charset="0"/>
            </a:endParaRPr>
          </a:p>
        </p:txBody>
      </p:sp>
      <p:sp>
        <p:nvSpPr>
          <p:cNvPr id="9" name="Rectangle 8"/>
          <p:cNvSpPr/>
          <p:nvPr/>
        </p:nvSpPr>
        <p:spPr>
          <a:xfrm>
            <a:off x="304800" y="1524000"/>
            <a:ext cx="8382000" cy="4247317"/>
          </a:xfrm>
          <a:prstGeom prst="rect">
            <a:avLst/>
          </a:prstGeom>
        </p:spPr>
        <p:txBody>
          <a:bodyPr wrap="square">
            <a:spAutoFit/>
          </a:bodyPr>
          <a:lstStyle/>
          <a:p>
            <a:r>
              <a:rPr lang="en-US" sz="3000" b="1" u="sng" dirty="0" err="1" smtClean="0">
                <a:solidFill>
                  <a:srgbClr val="C00000"/>
                </a:solidFill>
                <a:latin typeface="Arial" pitchFamily="34" charset="0"/>
                <a:cs typeface="Arial" pitchFamily="34" charset="0"/>
              </a:rPr>
              <a:t>Bidang</a:t>
            </a:r>
            <a:r>
              <a:rPr lang="en-US" sz="3000" b="1" u="sng" dirty="0" smtClean="0">
                <a:solidFill>
                  <a:srgbClr val="C00000"/>
                </a:solidFill>
                <a:latin typeface="Arial" pitchFamily="34" charset="0"/>
                <a:cs typeface="Arial" pitchFamily="34" charset="0"/>
              </a:rPr>
              <a:t> 1 </a:t>
            </a:r>
            <a:r>
              <a:rPr lang="en-US" sz="3000" b="1" u="sng" dirty="0" err="1" smtClean="0">
                <a:solidFill>
                  <a:srgbClr val="C00000"/>
                </a:solidFill>
                <a:latin typeface="Arial" pitchFamily="34" charset="0"/>
                <a:cs typeface="Arial" pitchFamily="34" charset="0"/>
              </a:rPr>
              <a:t>dan</a:t>
            </a:r>
            <a:r>
              <a:rPr lang="en-US" sz="3000" b="1" u="sng" dirty="0" smtClean="0">
                <a:solidFill>
                  <a:srgbClr val="C00000"/>
                </a:solidFill>
                <a:latin typeface="Arial" pitchFamily="34" charset="0"/>
                <a:cs typeface="Arial" pitchFamily="34" charset="0"/>
              </a:rPr>
              <a:t> </a:t>
            </a:r>
            <a:r>
              <a:rPr lang="en-US" sz="3000" b="1" u="sng" dirty="0" err="1" smtClean="0">
                <a:solidFill>
                  <a:srgbClr val="C00000"/>
                </a:solidFill>
                <a:latin typeface="Arial" pitchFamily="34" charset="0"/>
                <a:cs typeface="Arial" pitchFamily="34" charset="0"/>
              </a:rPr>
              <a:t>Bidang</a:t>
            </a:r>
            <a:r>
              <a:rPr lang="en-US" sz="3000" b="1" u="sng" dirty="0" smtClean="0">
                <a:solidFill>
                  <a:srgbClr val="C00000"/>
                </a:solidFill>
                <a:latin typeface="Arial" pitchFamily="34" charset="0"/>
                <a:cs typeface="Arial" pitchFamily="34" charset="0"/>
              </a:rPr>
              <a:t> 8</a:t>
            </a:r>
          </a:p>
          <a:p>
            <a:pPr marL="627063">
              <a:buFont typeface="Arial" pitchFamily="34" charset="0"/>
              <a:buChar char="•"/>
            </a:pPr>
            <a:r>
              <a:rPr lang="en-US" sz="3000" dirty="0" smtClean="0">
                <a:latin typeface="Arial" pitchFamily="34" charset="0"/>
                <a:cs typeface="Arial" pitchFamily="34" charset="0"/>
              </a:rPr>
              <a:t> </a:t>
            </a:r>
            <a:r>
              <a:rPr lang="en-US" sz="3000" b="1" dirty="0" err="1" smtClean="0">
                <a:latin typeface="Arial" pitchFamily="34" charset="0"/>
                <a:cs typeface="Arial" pitchFamily="34" charset="0"/>
              </a:rPr>
              <a:t>Matlamat</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strategik</a:t>
            </a:r>
            <a:endParaRPr lang="en-US" sz="3000" b="1" dirty="0" smtClean="0">
              <a:latin typeface="Arial" pitchFamily="34" charset="0"/>
              <a:cs typeface="Arial" pitchFamily="34" charset="0"/>
            </a:endParaRPr>
          </a:p>
          <a:p>
            <a:pPr marL="627063">
              <a:buFont typeface="Arial" pitchFamily="34" charset="0"/>
              <a:buChar char="•"/>
            </a:pP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Jawatankuasa</a:t>
            </a:r>
            <a:r>
              <a:rPr lang="en-US" sz="3000" b="1" dirty="0" smtClean="0">
                <a:latin typeface="Arial" pitchFamily="34" charset="0"/>
                <a:cs typeface="Arial" pitchFamily="34" charset="0"/>
              </a:rPr>
              <a:t> yang </a:t>
            </a:r>
            <a:r>
              <a:rPr lang="en-US" sz="3000" b="1" dirty="0" err="1" smtClean="0">
                <a:latin typeface="Arial" pitchFamily="34" charset="0"/>
                <a:cs typeface="Arial" pitchFamily="34" charset="0"/>
              </a:rPr>
              <a:t>bertanggungjawab</a:t>
            </a:r>
            <a:r>
              <a:rPr lang="en-US" sz="3000" b="1" dirty="0" smtClean="0">
                <a:latin typeface="Arial" pitchFamily="34" charset="0"/>
                <a:cs typeface="Arial" pitchFamily="34" charset="0"/>
              </a:rPr>
              <a:t>   </a:t>
            </a:r>
          </a:p>
          <a:p>
            <a:pPr marL="627063"/>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ke</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atas</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kurikulum</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dan</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hal-hal</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akademik</a:t>
            </a:r>
            <a:endParaRPr lang="en-US" sz="3000" b="1" dirty="0" smtClean="0">
              <a:latin typeface="Arial" pitchFamily="34" charset="0"/>
              <a:cs typeface="Arial" pitchFamily="34" charset="0"/>
            </a:endParaRPr>
          </a:p>
          <a:p>
            <a:pPr marL="627063">
              <a:buFont typeface="Arial" pitchFamily="34" charset="0"/>
              <a:buChar char="•"/>
            </a:pP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Hasil</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pembelajaran</a:t>
            </a:r>
            <a:r>
              <a:rPr lang="en-US" sz="3000" b="1" dirty="0" smtClean="0">
                <a:latin typeface="Arial" pitchFamily="34" charset="0"/>
                <a:cs typeface="Arial" pitchFamily="34" charset="0"/>
              </a:rPr>
              <a:t> (LO)</a:t>
            </a:r>
          </a:p>
          <a:p>
            <a:pPr marL="627063">
              <a:buFont typeface="Arial" pitchFamily="34" charset="0"/>
              <a:buChar char="•"/>
            </a:pP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Bagaimana</a:t>
            </a:r>
            <a:r>
              <a:rPr lang="en-US" sz="3000" b="1" dirty="0" smtClean="0">
                <a:latin typeface="Arial" pitchFamily="34" charset="0"/>
                <a:cs typeface="Arial" pitchFamily="34" charset="0"/>
              </a:rPr>
              <a:t> LO </a:t>
            </a:r>
            <a:r>
              <a:rPr lang="en-US" sz="3000" b="1" dirty="0" err="1" smtClean="0">
                <a:latin typeface="Arial" pitchFamily="34" charset="0"/>
                <a:cs typeface="Arial" pitchFamily="34" charset="0"/>
              </a:rPr>
              <a:t>diselaraskan</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dengan</a:t>
            </a:r>
            <a:r>
              <a:rPr lang="en-US" sz="3000" b="1" dirty="0" smtClean="0">
                <a:latin typeface="Arial" pitchFamily="34" charset="0"/>
                <a:cs typeface="Arial" pitchFamily="34" charset="0"/>
              </a:rPr>
              <a:t> </a:t>
            </a:r>
          </a:p>
          <a:p>
            <a:pPr marL="627063"/>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matlamat</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strategik</a:t>
            </a:r>
            <a:endParaRPr lang="en-US" sz="3000" b="1" dirty="0" smtClean="0">
              <a:latin typeface="Arial" pitchFamily="34" charset="0"/>
              <a:cs typeface="Arial" pitchFamily="34" charset="0"/>
            </a:endParaRPr>
          </a:p>
          <a:p>
            <a:pPr marL="627063">
              <a:buFont typeface="Arial" pitchFamily="34" charset="0"/>
              <a:buChar char="•"/>
            </a:pP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Pengurusan</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bakat</a:t>
            </a:r>
            <a:endParaRPr lang="en-US" sz="3000" b="1" dirty="0" smtClean="0">
              <a:latin typeface="Arial" pitchFamily="34" charset="0"/>
              <a:cs typeface="Arial" pitchFamily="34" charset="0"/>
            </a:endParaRPr>
          </a:p>
          <a:p>
            <a:pPr marL="627063">
              <a:buFont typeface="Arial" pitchFamily="34" charset="0"/>
              <a:buChar char="•"/>
            </a:pP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Pelan</a:t>
            </a:r>
            <a:r>
              <a:rPr lang="en-US" sz="3000" b="1" dirty="0" smtClean="0">
                <a:latin typeface="Arial" pitchFamily="34" charset="0"/>
                <a:cs typeface="Arial" pitchFamily="34" charset="0"/>
              </a:rPr>
              <a:t> </a:t>
            </a:r>
            <a:r>
              <a:rPr lang="en-US" sz="3000" b="1" dirty="0" err="1" smtClean="0">
                <a:latin typeface="Arial" pitchFamily="34" charset="0"/>
                <a:cs typeface="Arial" pitchFamily="34" charset="0"/>
              </a:rPr>
              <a:t>penggantian</a:t>
            </a:r>
            <a:endParaRPr lang="en-US" sz="3000" b="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
          <p:cNvSpPr txBox="1">
            <a:spLocks/>
          </p:cNvSpPr>
          <p:nvPr/>
        </p:nvSpPr>
        <p:spPr>
          <a:xfrm>
            <a:off x="304800" y="1600200"/>
            <a:ext cx="8229600" cy="457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baseline="0"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baseline="0" dirty="0" smtClean="0">
              <a:solidFill>
                <a:schemeClr val="bg1">
                  <a:lumMod val="50000"/>
                </a:schemeClr>
              </a:solidFill>
              <a:latin typeface="Arial" pitchFamily="34" charset="0"/>
              <a:ea typeface="+mj-ea"/>
              <a:cs typeface="Arial" pitchFamily="34" charset="0"/>
            </a:endParaRPr>
          </a:p>
        </p:txBody>
      </p:sp>
      <p:sp>
        <p:nvSpPr>
          <p:cNvPr id="5" name="Title 1"/>
          <p:cNvSpPr>
            <a:spLocks noGrp="1"/>
          </p:cNvSpPr>
          <p:nvPr>
            <p:ph type="title"/>
          </p:nvPr>
        </p:nvSpPr>
        <p:spPr>
          <a:xfrm>
            <a:off x="457200" y="228600"/>
            <a:ext cx="8458200" cy="1143000"/>
          </a:xfrm>
        </p:spPr>
        <p:txBody>
          <a:bodyPr>
            <a:noAutofit/>
          </a:bodyPr>
          <a:lstStyle/>
          <a:p>
            <a:pPr algn="l"/>
            <a:r>
              <a:rPr lang="en-US" sz="3200" b="1" dirty="0" smtClean="0">
                <a:latin typeface="Arial" panose="020B0604020202020204" pitchFamily="34" charset="0"/>
                <a:cs typeface="Arial" panose="020B0604020202020204" pitchFamily="34" charset="0"/>
              </a:rPr>
              <a:t>PERKARA-PERKARA</a:t>
            </a:r>
            <a:r>
              <a:rPr lang="en-US" sz="4000" b="1" dirty="0" smtClean="0">
                <a:solidFill>
                  <a:schemeClr val="tx1">
                    <a:lumMod val="50000"/>
                    <a:lumOff val="50000"/>
                  </a:schemeClr>
                </a:solidFill>
                <a:latin typeface="Arial" panose="020B0604020202020204" pitchFamily="34" charset="0"/>
                <a:cs typeface="Arial" panose="020B0604020202020204" pitchFamily="34" charset="0"/>
              </a:rPr>
              <a:t> </a:t>
            </a:r>
            <a:r>
              <a:rPr lang="en-US" sz="4000" b="1" dirty="0" smtClean="0">
                <a:solidFill>
                  <a:srgbClr val="A31435"/>
                </a:solidFill>
                <a:latin typeface="Arial" panose="020B0604020202020204" pitchFamily="34" charset="0"/>
                <a:cs typeface="Arial" panose="020B0604020202020204" pitchFamily="34" charset="0"/>
              </a:rPr>
              <a:t>PENTING</a:t>
            </a:r>
            <a:r>
              <a:rPr lang="en-US" sz="4000" b="1" dirty="0" smtClean="0">
                <a:solidFill>
                  <a:schemeClr val="tx1">
                    <a:lumMod val="50000"/>
                    <a:lumOff val="50000"/>
                  </a:schemeClr>
                </a:solidFill>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DALAM 9 BIDANG PENILAIAN </a:t>
            </a:r>
            <a:endParaRPr lang="en-US" sz="3200" b="1" dirty="0">
              <a:latin typeface="Arial" panose="020B0604020202020204" pitchFamily="34" charset="0"/>
              <a:cs typeface="Arial" panose="020B0604020202020204" pitchFamily="34" charset="0"/>
            </a:endParaRPr>
          </a:p>
        </p:txBody>
      </p:sp>
      <p:sp>
        <p:nvSpPr>
          <p:cNvPr id="9" name="Rectangle 8"/>
          <p:cNvSpPr/>
          <p:nvPr/>
        </p:nvSpPr>
        <p:spPr>
          <a:xfrm>
            <a:off x="304800" y="1295400"/>
            <a:ext cx="8382000" cy="6709529"/>
          </a:xfrm>
          <a:prstGeom prst="rect">
            <a:avLst/>
          </a:prstGeom>
        </p:spPr>
        <p:txBody>
          <a:bodyPr wrap="square">
            <a:spAutoFit/>
          </a:bodyPr>
          <a:lstStyle/>
          <a:p>
            <a:r>
              <a:rPr lang="en-US" sz="3000" b="1" u="sng" dirty="0" err="1" smtClean="0">
                <a:solidFill>
                  <a:srgbClr val="C00000"/>
                </a:solidFill>
                <a:latin typeface="Arial" pitchFamily="34" charset="0"/>
                <a:cs typeface="Arial" pitchFamily="34" charset="0"/>
              </a:rPr>
              <a:t>Bidang</a:t>
            </a:r>
            <a:r>
              <a:rPr lang="en-US" sz="3000" b="1" u="sng" dirty="0" smtClean="0">
                <a:solidFill>
                  <a:srgbClr val="C00000"/>
                </a:solidFill>
                <a:latin typeface="Arial" pitchFamily="34" charset="0"/>
                <a:cs typeface="Arial" pitchFamily="34" charset="0"/>
              </a:rPr>
              <a:t> 2,3,7,9</a:t>
            </a:r>
          </a:p>
          <a:p>
            <a:pPr marL="627063">
              <a:buFont typeface="Arial" pitchFamily="34" charset="0"/>
              <a:buChar char="•"/>
            </a:pPr>
            <a:r>
              <a:rPr lang="en-US" sz="2800" dirty="0" smtClean="0"/>
              <a:t> </a:t>
            </a:r>
            <a:r>
              <a:rPr lang="en-US" sz="2800" b="1" dirty="0" err="1" smtClean="0"/>
              <a:t>Pihak</a:t>
            </a:r>
            <a:r>
              <a:rPr lang="en-US" sz="2800" b="1" dirty="0" smtClean="0"/>
              <a:t> yang </a:t>
            </a:r>
            <a:r>
              <a:rPr lang="en-US" sz="2800" b="1" dirty="0" err="1" smtClean="0"/>
              <a:t>terlibat</a:t>
            </a:r>
            <a:r>
              <a:rPr lang="en-US" sz="2800" b="1" dirty="0" smtClean="0"/>
              <a:t> </a:t>
            </a:r>
            <a:r>
              <a:rPr lang="en-US" sz="2800" b="1" dirty="0" err="1" smtClean="0"/>
              <a:t>dengan</a:t>
            </a:r>
            <a:r>
              <a:rPr lang="en-US" sz="2800" b="1" dirty="0" smtClean="0"/>
              <a:t> </a:t>
            </a:r>
            <a:r>
              <a:rPr lang="en-US" sz="2800" b="1" dirty="0" err="1" smtClean="0"/>
              <a:t>pembangunan</a:t>
            </a:r>
            <a:r>
              <a:rPr lang="en-US" sz="2800" b="1" dirty="0" smtClean="0"/>
              <a:t> </a:t>
            </a:r>
          </a:p>
          <a:p>
            <a:pPr marL="627063"/>
            <a:r>
              <a:rPr lang="en-US" sz="2800" b="1" dirty="0" smtClean="0"/>
              <a:t>   </a:t>
            </a:r>
            <a:r>
              <a:rPr lang="en-US" sz="2800" b="1" dirty="0" err="1" smtClean="0"/>
              <a:t>kurikulum</a:t>
            </a:r>
            <a:endParaRPr lang="en-US" sz="2800" b="1" dirty="0" smtClean="0"/>
          </a:p>
          <a:p>
            <a:pPr marL="627063">
              <a:buFont typeface="Arial" pitchFamily="34" charset="0"/>
              <a:buChar char="•"/>
            </a:pPr>
            <a:r>
              <a:rPr lang="en-US" sz="2800" b="1" dirty="0" smtClean="0"/>
              <a:t> </a:t>
            </a:r>
            <a:r>
              <a:rPr lang="en-US" sz="2800" b="1" dirty="0" err="1" smtClean="0"/>
              <a:t>Autonomi</a:t>
            </a:r>
            <a:r>
              <a:rPr lang="en-US" sz="2800" b="1" dirty="0" smtClean="0"/>
              <a:t> </a:t>
            </a:r>
            <a:r>
              <a:rPr lang="en-US" sz="2800" b="1" dirty="0" err="1" smtClean="0"/>
              <a:t>reka</a:t>
            </a:r>
            <a:r>
              <a:rPr lang="en-US" sz="2800" b="1" dirty="0" smtClean="0"/>
              <a:t> </a:t>
            </a:r>
            <a:r>
              <a:rPr lang="en-US" sz="2800" b="1" dirty="0" err="1" smtClean="0"/>
              <a:t>bentuk</a:t>
            </a:r>
            <a:r>
              <a:rPr lang="en-US" sz="2800" b="1" dirty="0" smtClean="0"/>
              <a:t> </a:t>
            </a:r>
            <a:r>
              <a:rPr lang="en-US" sz="2800" b="1" dirty="0" err="1" smtClean="0"/>
              <a:t>kurikulum</a:t>
            </a:r>
            <a:endParaRPr lang="en-US" sz="2800" b="1" dirty="0" smtClean="0"/>
          </a:p>
          <a:p>
            <a:pPr marL="627063">
              <a:buFont typeface="Arial" pitchFamily="34" charset="0"/>
              <a:buChar char="•"/>
            </a:pPr>
            <a:r>
              <a:rPr lang="en-US" sz="2800" b="1" dirty="0" smtClean="0"/>
              <a:t> </a:t>
            </a:r>
            <a:r>
              <a:rPr lang="en-US" sz="2800" b="1" dirty="0" err="1" smtClean="0"/>
              <a:t>Penjajaran</a:t>
            </a:r>
            <a:r>
              <a:rPr lang="en-US" sz="2800" b="1" dirty="0" smtClean="0"/>
              <a:t> LO </a:t>
            </a:r>
            <a:r>
              <a:rPr lang="en-US" sz="2800" b="1" dirty="0" err="1" smtClean="0"/>
              <a:t>untuk</a:t>
            </a:r>
            <a:r>
              <a:rPr lang="en-US" sz="2800" b="1" dirty="0" smtClean="0"/>
              <a:t> </a:t>
            </a:r>
            <a:r>
              <a:rPr lang="en-US" sz="2800" b="1" dirty="0" err="1" smtClean="0"/>
              <a:t>penyampaian</a:t>
            </a:r>
            <a:r>
              <a:rPr lang="en-US" sz="2800" b="1" dirty="0" smtClean="0"/>
              <a:t> </a:t>
            </a:r>
            <a:r>
              <a:rPr lang="en-US" sz="2800" b="1" dirty="0" err="1" smtClean="0"/>
              <a:t>dan</a:t>
            </a:r>
            <a:r>
              <a:rPr lang="en-US" sz="2800" b="1" dirty="0" smtClean="0"/>
              <a:t>  </a:t>
            </a:r>
          </a:p>
          <a:p>
            <a:pPr marL="627063"/>
            <a:r>
              <a:rPr lang="en-US" sz="2800" b="1" dirty="0" smtClean="0"/>
              <a:t>   </a:t>
            </a:r>
            <a:r>
              <a:rPr lang="en-US" sz="2800" b="1" dirty="0" err="1" smtClean="0"/>
              <a:t>penilaian</a:t>
            </a:r>
            <a:endParaRPr lang="en-US" sz="2800" b="1" dirty="0" smtClean="0"/>
          </a:p>
          <a:p>
            <a:pPr marL="627063">
              <a:buFont typeface="Arial" pitchFamily="34" charset="0"/>
              <a:buChar char="•"/>
            </a:pPr>
            <a:r>
              <a:rPr lang="en-US" sz="2800" b="1" dirty="0" smtClean="0"/>
              <a:t> </a:t>
            </a:r>
            <a:r>
              <a:rPr lang="en-US" sz="2800" b="1" dirty="0" err="1" smtClean="0"/>
              <a:t>Bagaimana</a:t>
            </a:r>
            <a:r>
              <a:rPr lang="en-US" sz="2800" b="1" dirty="0" smtClean="0"/>
              <a:t> </a:t>
            </a:r>
            <a:r>
              <a:rPr lang="en-US" sz="2800" b="1" dirty="0" err="1" smtClean="0"/>
              <a:t>pencapaian</a:t>
            </a:r>
            <a:r>
              <a:rPr lang="en-US" sz="2800" b="1" dirty="0" smtClean="0"/>
              <a:t> LO </a:t>
            </a:r>
            <a:r>
              <a:rPr lang="en-US" sz="2800" b="1" dirty="0" err="1" smtClean="0"/>
              <a:t>diukur</a:t>
            </a:r>
            <a:endParaRPr lang="en-US" sz="2800" b="1" dirty="0" smtClean="0"/>
          </a:p>
          <a:p>
            <a:pPr marL="627063">
              <a:buFont typeface="Arial" pitchFamily="34" charset="0"/>
              <a:buChar char="•"/>
            </a:pPr>
            <a:r>
              <a:rPr lang="en-US" sz="2800" b="1" dirty="0" smtClean="0"/>
              <a:t> </a:t>
            </a:r>
            <a:r>
              <a:rPr lang="en-US" sz="2800" b="1" dirty="0" err="1" smtClean="0"/>
              <a:t>Pemantauan</a:t>
            </a:r>
            <a:r>
              <a:rPr lang="en-US" sz="2800" b="1" dirty="0" smtClean="0"/>
              <a:t> </a:t>
            </a:r>
            <a:r>
              <a:rPr lang="en-US" sz="2800" b="1" dirty="0" err="1" smtClean="0"/>
              <a:t>dan</a:t>
            </a:r>
            <a:r>
              <a:rPr lang="en-US" sz="2800" b="1" dirty="0" smtClean="0"/>
              <a:t> </a:t>
            </a:r>
            <a:r>
              <a:rPr lang="en-US" sz="2800" b="1" dirty="0" err="1" smtClean="0"/>
              <a:t>kajian</a:t>
            </a:r>
            <a:r>
              <a:rPr lang="en-US" sz="2800" b="1" dirty="0" smtClean="0"/>
              <a:t> </a:t>
            </a:r>
            <a:r>
              <a:rPr lang="en-US" sz="2800" b="1" dirty="0" err="1" smtClean="0"/>
              <a:t>semula</a:t>
            </a:r>
            <a:r>
              <a:rPr lang="en-US" sz="2800" b="1" dirty="0" smtClean="0"/>
              <a:t> </a:t>
            </a:r>
            <a:r>
              <a:rPr lang="en-US" sz="2800" b="1" dirty="0" err="1" smtClean="0"/>
              <a:t>kurikulum</a:t>
            </a:r>
            <a:endParaRPr lang="en-US" sz="2800" b="1" dirty="0" smtClean="0"/>
          </a:p>
          <a:p>
            <a:pPr marL="627063">
              <a:buFont typeface="Arial" pitchFamily="34" charset="0"/>
              <a:buChar char="•"/>
            </a:pPr>
            <a:r>
              <a:rPr lang="en-US" sz="2800" b="1" dirty="0" smtClean="0"/>
              <a:t> </a:t>
            </a:r>
            <a:r>
              <a:rPr lang="en-US" sz="2800" b="1" dirty="0" err="1" smtClean="0"/>
              <a:t>Integrasi</a:t>
            </a:r>
            <a:r>
              <a:rPr lang="en-US" sz="2800" b="1" dirty="0" smtClean="0"/>
              <a:t> </a:t>
            </a:r>
            <a:r>
              <a:rPr lang="en-US" sz="2800" b="1" dirty="0" err="1" smtClean="0"/>
              <a:t>penyelidikan</a:t>
            </a:r>
            <a:r>
              <a:rPr lang="en-US" sz="2800" b="1" dirty="0" smtClean="0"/>
              <a:t> </a:t>
            </a:r>
            <a:r>
              <a:rPr lang="en-US" sz="2800" b="1" dirty="0" err="1" smtClean="0"/>
              <a:t>dalam</a:t>
            </a:r>
            <a:r>
              <a:rPr lang="en-US" sz="2800" b="1" dirty="0" smtClean="0"/>
              <a:t> </a:t>
            </a:r>
            <a:r>
              <a:rPr lang="en-US" sz="2800" b="1" dirty="0" err="1" smtClean="0"/>
              <a:t>kurikulum</a:t>
            </a:r>
            <a:endParaRPr lang="en-US" sz="2800" b="1" dirty="0" smtClean="0"/>
          </a:p>
          <a:p>
            <a:pPr marL="627063">
              <a:buFont typeface="Arial" pitchFamily="34" charset="0"/>
              <a:buChar char="•"/>
            </a:pPr>
            <a:r>
              <a:rPr lang="en-US" sz="2800" b="1" dirty="0" smtClean="0"/>
              <a:t> </a:t>
            </a:r>
            <a:r>
              <a:rPr lang="en-US" sz="2800" b="1" dirty="0" err="1" smtClean="0"/>
              <a:t>Bagaimanakah</a:t>
            </a:r>
            <a:r>
              <a:rPr lang="en-US" sz="2800" b="1" dirty="0" smtClean="0"/>
              <a:t> </a:t>
            </a:r>
            <a:r>
              <a:rPr lang="en-US" sz="2800" b="1" dirty="0" err="1" smtClean="0"/>
              <a:t>penambahbaikan</a:t>
            </a:r>
            <a:r>
              <a:rPr lang="en-US" sz="2800" b="1" dirty="0" smtClean="0"/>
              <a:t> </a:t>
            </a:r>
            <a:r>
              <a:rPr lang="en-US" sz="2800" b="1" dirty="0" err="1" smtClean="0"/>
              <a:t>berterusan</a:t>
            </a:r>
            <a:r>
              <a:rPr lang="en-US" sz="2800" b="1" dirty="0" smtClean="0"/>
              <a:t> (CQI) </a:t>
            </a:r>
          </a:p>
          <a:p>
            <a:pPr marL="627063"/>
            <a:r>
              <a:rPr lang="en-US" sz="2800" b="1" dirty="0" smtClean="0"/>
              <a:t>  </a:t>
            </a:r>
            <a:r>
              <a:rPr lang="en-US" sz="2800" b="1" dirty="0" err="1" smtClean="0"/>
              <a:t>dikenal</a:t>
            </a:r>
            <a:r>
              <a:rPr lang="en-US" sz="2800" b="1" dirty="0" smtClean="0"/>
              <a:t> </a:t>
            </a:r>
            <a:r>
              <a:rPr lang="en-US" sz="2800" b="1" dirty="0" err="1" smtClean="0"/>
              <a:t>pasti</a:t>
            </a:r>
            <a:endParaRPr lang="en-US" sz="2800" b="1" dirty="0" smtClean="0"/>
          </a:p>
          <a:p>
            <a:pPr marL="627063">
              <a:buFont typeface="Arial" pitchFamily="34" charset="0"/>
              <a:buChar char="•"/>
            </a:pPr>
            <a:r>
              <a:rPr lang="en-US" sz="2800" b="1" dirty="0" smtClean="0"/>
              <a:t> </a:t>
            </a:r>
            <a:r>
              <a:rPr lang="en-US" sz="2800" b="1" dirty="0" err="1" smtClean="0"/>
              <a:t>Tahap</a:t>
            </a:r>
            <a:r>
              <a:rPr lang="en-US" sz="2800" b="1" dirty="0" smtClean="0"/>
              <a:t> </a:t>
            </a:r>
            <a:r>
              <a:rPr lang="en-US" sz="2800" b="1" dirty="0" err="1" smtClean="0"/>
              <a:t>penglibatan</a:t>
            </a:r>
            <a:r>
              <a:rPr lang="en-US" sz="2800" b="1" dirty="0" smtClean="0"/>
              <a:t> </a:t>
            </a:r>
            <a:r>
              <a:rPr lang="en-US" sz="2800" b="1" dirty="0" err="1" smtClean="0"/>
              <a:t>dalam</a:t>
            </a:r>
            <a:r>
              <a:rPr lang="en-US" sz="2800" b="1" dirty="0" smtClean="0"/>
              <a:t> CQI</a:t>
            </a:r>
          </a:p>
          <a:p>
            <a:endParaRPr lang="en-US" sz="3000" b="1" u="sng" dirty="0" smtClean="0">
              <a:solidFill>
                <a:srgbClr val="C00000"/>
              </a:solidFill>
              <a:latin typeface="Arial" pitchFamily="34" charset="0"/>
              <a:cs typeface="Arial" pitchFamily="34" charset="0"/>
            </a:endParaRPr>
          </a:p>
          <a:p>
            <a:endParaRPr lang="en-US" sz="3000" b="1" u="sng" dirty="0" smtClean="0">
              <a:solidFill>
                <a:srgbClr val="C00000"/>
              </a:solidFill>
              <a:latin typeface="Arial" pitchFamily="34" charset="0"/>
              <a:cs typeface="Arial" pitchFamily="34" charset="0"/>
            </a:endParaRPr>
          </a:p>
          <a:p>
            <a:pPr marL="627063">
              <a:buFont typeface="Arial" pitchFamily="34" charset="0"/>
              <a:buChar char="•"/>
            </a:pPr>
            <a:endParaRPr lang="en-US" sz="30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
          <p:cNvSpPr txBox="1">
            <a:spLocks/>
          </p:cNvSpPr>
          <p:nvPr/>
        </p:nvSpPr>
        <p:spPr>
          <a:xfrm>
            <a:off x="304800" y="1600200"/>
            <a:ext cx="8229600" cy="457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baseline="0"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baseline="0" dirty="0" smtClean="0">
              <a:solidFill>
                <a:schemeClr val="bg1">
                  <a:lumMod val="50000"/>
                </a:schemeClr>
              </a:solidFill>
              <a:latin typeface="Arial" pitchFamily="34" charset="0"/>
              <a:ea typeface="+mj-ea"/>
              <a:cs typeface="Arial" pitchFamily="34" charset="0"/>
            </a:endParaRPr>
          </a:p>
        </p:txBody>
      </p:sp>
      <p:sp>
        <p:nvSpPr>
          <p:cNvPr id="5" name="Title 1"/>
          <p:cNvSpPr>
            <a:spLocks noGrp="1"/>
          </p:cNvSpPr>
          <p:nvPr>
            <p:ph type="title"/>
          </p:nvPr>
        </p:nvSpPr>
        <p:spPr>
          <a:xfrm>
            <a:off x="457200" y="228600"/>
            <a:ext cx="8458200" cy="1143000"/>
          </a:xfrm>
        </p:spPr>
        <p:txBody>
          <a:bodyPr>
            <a:noAutofit/>
          </a:bodyPr>
          <a:lstStyle/>
          <a:p>
            <a:pPr algn="l"/>
            <a:r>
              <a:rPr lang="en-US" sz="3200" b="1" dirty="0" smtClean="0">
                <a:latin typeface="Arial" panose="020B0604020202020204" pitchFamily="34" charset="0"/>
                <a:cs typeface="Arial" panose="020B0604020202020204" pitchFamily="34" charset="0"/>
              </a:rPr>
              <a:t>PERKARA-PERKARA</a:t>
            </a:r>
            <a:r>
              <a:rPr lang="en-US" sz="4000" b="1" dirty="0" smtClean="0">
                <a:solidFill>
                  <a:schemeClr val="tx1">
                    <a:lumMod val="50000"/>
                    <a:lumOff val="50000"/>
                  </a:schemeClr>
                </a:solidFill>
                <a:latin typeface="Arial" panose="020B0604020202020204" pitchFamily="34" charset="0"/>
                <a:cs typeface="Arial" panose="020B0604020202020204" pitchFamily="34" charset="0"/>
              </a:rPr>
              <a:t> </a:t>
            </a:r>
            <a:r>
              <a:rPr lang="en-US" sz="4000" b="1" dirty="0" smtClean="0">
                <a:solidFill>
                  <a:srgbClr val="A31435"/>
                </a:solidFill>
                <a:latin typeface="Arial" panose="020B0604020202020204" pitchFamily="34" charset="0"/>
                <a:cs typeface="Arial" panose="020B0604020202020204" pitchFamily="34" charset="0"/>
              </a:rPr>
              <a:t>PENTING</a:t>
            </a:r>
            <a:r>
              <a:rPr lang="en-US" sz="4000" b="1" dirty="0" smtClean="0">
                <a:solidFill>
                  <a:schemeClr val="tx1">
                    <a:lumMod val="50000"/>
                    <a:lumOff val="50000"/>
                  </a:schemeClr>
                </a:solidFill>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DALAM 9 BIDANG PENILAIAN </a:t>
            </a:r>
            <a:endParaRPr lang="en-US" sz="3200" b="1" dirty="0">
              <a:latin typeface="Arial" panose="020B0604020202020204" pitchFamily="34" charset="0"/>
              <a:cs typeface="Arial" panose="020B0604020202020204" pitchFamily="34" charset="0"/>
            </a:endParaRPr>
          </a:p>
        </p:txBody>
      </p:sp>
      <p:sp>
        <p:nvSpPr>
          <p:cNvPr id="9" name="Rectangle 8"/>
          <p:cNvSpPr/>
          <p:nvPr/>
        </p:nvSpPr>
        <p:spPr>
          <a:xfrm>
            <a:off x="304800" y="1371600"/>
            <a:ext cx="8382000" cy="1908215"/>
          </a:xfrm>
          <a:prstGeom prst="rect">
            <a:avLst/>
          </a:prstGeom>
        </p:spPr>
        <p:txBody>
          <a:bodyPr wrap="square">
            <a:spAutoFit/>
          </a:bodyPr>
          <a:lstStyle/>
          <a:p>
            <a:pPr marL="627063"/>
            <a:r>
              <a:rPr lang="en-US" sz="2800" dirty="0" smtClean="0"/>
              <a:t> </a:t>
            </a:r>
            <a:endParaRPr lang="en-US" sz="3000" dirty="0" smtClean="0"/>
          </a:p>
          <a:p>
            <a:endParaRPr lang="en-US" sz="3000" b="1" u="sng" dirty="0" smtClean="0">
              <a:solidFill>
                <a:srgbClr val="C00000"/>
              </a:solidFill>
              <a:latin typeface="Arial" pitchFamily="34" charset="0"/>
              <a:cs typeface="Arial" pitchFamily="34" charset="0"/>
            </a:endParaRPr>
          </a:p>
          <a:p>
            <a:endParaRPr lang="en-US" sz="3000" b="1" u="sng" dirty="0" smtClean="0">
              <a:solidFill>
                <a:srgbClr val="C00000"/>
              </a:solidFill>
              <a:latin typeface="Arial" pitchFamily="34" charset="0"/>
              <a:cs typeface="Arial" pitchFamily="34" charset="0"/>
            </a:endParaRPr>
          </a:p>
          <a:p>
            <a:pPr marL="627063">
              <a:buFont typeface="Arial" pitchFamily="34" charset="0"/>
              <a:buChar char="•"/>
            </a:pPr>
            <a:endParaRPr lang="en-US" sz="3000" dirty="0">
              <a:latin typeface="Arial" pitchFamily="34" charset="0"/>
              <a:cs typeface="Arial" pitchFamily="34" charset="0"/>
            </a:endParaRPr>
          </a:p>
        </p:txBody>
      </p:sp>
      <p:sp>
        <p:nvSpPr>
          <p:cNvPr id="7" name="Rectangle 6"/>
          <p:cNvSpPr/>
          <p:nvPr/>
        </p:nvSpPr>
        <p:spPr>
          <a:xfrm>
            <a:off x="381000" y="1295400"/>
            <a:ext cx="8458200" cy="5293757"/>
          </a:xfrm>
          <a:prstGeom prst="rect">
            <a:avLst/>
          </a:prstGeom>
        </p:spPr>
        <p:txBody>
          <a:bodyPr wrap="square">
            <a:spAutoFit/>
          </a:bodyPr>
          <a:lstStyle/>
          <a:p>
            <a:r>
              <a:rPr lang="en-US" sz="2600" b="1" u="sng" dirty="0" err="1" smtClean="0">
                <a:solidFill>
                  <a:srgbClr val="C00000"/>
                </a:solidFill>
                <a:latin typeface="Arial" pitchFamily="34" charset="0"/>
                <a:cs typeface="Arial" pitchFamily="34" charset="0"/>
              </a:rPr>
              <a:t>Bidang</a:t>
            </a:r>
            <a:r>
              <a:rPr lang="en-US" sz="2600" b="1" u="sng" dirty="0" smtClean="0">
                <a:solidFill>
                  <a:srgbClr val="C00000"/>
                </a:solidFill>
                <a:latin typeface="Arial" pitchFamily="34" charset="0"/>
                <a:cs typeface="Arial" pitchFamily="34" charset="0"/>
              </a:rPr>
              <a:t> 4</a:t>
            </a:r>
          </a:p>
          <a:p>
            <a:pPr marL="723900">
              <a:buFont typeface="Arial" pitchFamily="34" charset="0"/>
              <a:buChar char="•"/>
            </a:pPr>
            <a:r>
              <a:rPr lang="en-US" sz="2600" dirty="0" smtClean="0">
                <a:latin typeface="Arial" pitchFamily="34" charset="0"/>
                <a:cs typeface="Arial" pitchFamily="34" charset="0"/>
              </a:rPr>
              <a:t> </a:t>
            </a:r>
            <a:r>
              <a:rPr lang="en-US" sz="2600" b="1" dirty="0" err="1" smtClean="0">
                <a:latin typeface="Arial" pitchFamily="34" charset="0"/>
                <a:cs typeface="Arial" pitchFamily="34" charset="0"/>
              </a:rPr>
              <a:t>Prosedur</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dan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garis</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panduan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bagi</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pelbagai</a:t>
            </a:r>
            <a:r>
              <a:rPr lang="en-US" sz="2600" b="1" dirty="0" smtClean="0">
                <a:latin typeface="Arial" pitchFamily="34" charset="0"/>
                <a:cs typeface="Arial" pitchFamily="34" charset="0"/>
              </a:rPr>
              <a:t> </a:t>
            </a:r>
          </a:p>
          <a:p>
            <a:pPr marL="723900"/>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aktiviti</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dalam</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mengendalikan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pelajar</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bermula</a:t>
            </a:r>
            <a:r>
              <a:rPr lang="en-US" sz="2600" b="1" dirty="0" smtClean="0">
                <a:latin typeface="Arial" pitchFamily="34" charset="0"/>
                <a:cs typeface="Arial" pitchFamily="34" charset="0"/>
              </a:rPr>
              <a:t> </a:t>
            </a:r>
          </a:p>
          <a:p>
            <a:pPr marL="723900"/>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dari</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pengambilan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sehingga</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tamat</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pengajian</a:t>
            </a:r>
            <a:endParaRPr lang="en-US" sz="2600" b="1" dirty="0" smtClean="0">
              <a:latin typeface="Arial" pitchFamily="34" charset="0"/>
              <a:cs typeface="Arial" pitchFamily="34" charset="0"/>
            </a:endParaRPr>
          </a:p>
          <a:p>
            <a:endParaRPr lang="en-US" sz="2600" b="1" u="sng" dirty="0" smtClean="0">
              <a:solidFill>
                <a:srgbClr val="C00000"/>
              </a:solidFill>
              <a:latin typeface="Arial" pitchFamily="34" charset="0"/>
              <a:cs typeface="Arial" pitchFamily="34" charset="0"/>
            </a:endParaRPr>
          </a:p>
          <a:p>
            <a:r>
              <a:rPr lang="en-US" sz="2600" b="1" u="sng" dirty="0" err="1" smtClean="0">
                <a:solidFill>
                  <a:srgbClr val="C00000"/>
                </a:solidFill>
                <a:latin typeface="Arial" pitchFamily="34" charset="0"/>
                <a:cs typeface="Arial" pitchFamily="34" charset="0"/>
              </a:rPr>
              <a:t>Bidang</a:t>
            </a:r>
            <a:r>
              <a:rPr lang="en-US" sz="2600" b="1" u="sng" dirty="0" smtClean="0">
                <a:solidFill>
                  <a:srgbClr val="C00000"/>
                </a:solidFill>
                <a:latin typeface="Arial" pitchFamily="34" charset="0"/>
                <a:cs typeface="Arial" pitchFamily="34" charset="0"/>
              </a:rPr>
              <a:t> 5</a:t>
            </a:r>
          </a:p>
          <a:p>
            <a:pPr marL="723900">
              <a:buFont typeface="Arial" pitchFamily="34" charset="0"/>
              <a:buChar char="•"/>
            </a:pP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Pelan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penggantian</a:t>
            </a:r>
            <a:endParaRPr lang="en-US" sz="2600" b="1" dirty="0" smtClean="0">
              <a:latin typeface="Arial" pitchFamily="34" charset="0"/>
              <a:cs typeface="Arial" pitchFamily="34" charset="0"/>
            </a:endParaRPr>
          </a:p>
          <a:p>
            <a:pPr marL="723900">
              <a:buFont typeface="Arial" pitchFamily="34" charset="0"/>
              <a:buChar char="•"/>
            </a:pP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Pengurusan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bakat</a:t>
            </a:r>
            <a:endParaRPr lang="en-US" sz="2600" b="1" dirty="0" smtClean="0">
              <a:latin typeface="Arial" pitchFamily="34" charset="0"/>
              <a:cs typeface="Arial" pitchFamily="34" charset="0"/>
            </a:endParaRPr>
          </a:p>
          <a:p>
            <a:pPr marL="723900">
              <a:buFont typeface="Arial" pitchFamily="34" charset="0"/>
              <a:buChar char="•"/>
            </a:pP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Promosi</a:t>
            </a:r>
            <a:endParaRPr lang="en-US" sz="2600" b="1" dirty="0" smtClean="0">
              <a:latin typeface="Arial" pitchFamily="34" charset="0"/>
              <a:cs typeface="Arial" pitchFamily="34" charset="0"/>
            </a:endParaRPr>
          </a:p>
          <a:p>
            <a:endParaRPr lang="en-US" sz="2600" b="1" u="sng" dirty="0" smtClean="0">
              <a:solidFill>
                <a:srgbClr val="C00000"/>
              </a:solidFill>
              <a:latin typeface="Arial" pitchFamily="34" charset="0"/>
              <a:cs typeface="Arial" pitchFamily="34" charset="0"/>
            </a:endParaRPr>
          </a:p>
          <a:p>
            <a:r>
              <a:rPr lang="en-US" sz="2600" b="1" u="sng" dirty="0" err="1" smtClean="0">
                <a:solidFill>
                  <a:srgbClr val="C00000"/>
                </a:solidFill>
                <a:latin typeface="Arial" pitchFamily="34" charset="0"/>
                <a:cs typeface="Arial" pitchFamily="34" charset="0"/>
              </a:rPr>
              <a:t>Bidang</a:t>
            </a:r>
            <a:r>
              <a:rPr lang="en-US" sz="2600" b="1" u="sng" dirty="0" smtClean="0">
                <a:solidFill>
                  <a:srgbClr val="C00000"/>
                </a:solidFill>
                <a:latin typeface="Arial" pitchFamily="34" charset="0"/>
                <a:cs typeface="Arial" pitchFamily="34" charset="0"/>
              </a:rPr>
              <a:t> 6</a:t>
            </a:r>
          </a:p>
          <a:p>
            <a:pPr marL="723900">
              <a:buFont typeface="Arial" pitchFamily="34" charset="0"/>
              <a:buChar char="•"/>
            </a:pP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Kecukupan</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Sumber</a:t>
            </a: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Pendidikan</a:t>
            </a:r>
            <a:r>
              <a:rPr lang="en-US" sz="2600" b="1" dirty="0" smtClean="0">
                <a:latin typeface="Arial" pitchFamily="34" charset="0"/>
                <a:cs typeface="Arial" pitchFamily="34" charset="0"/>
              </a:rPr>
              <a:t> </a:t>
            </a:r>
          </a:p>
          <a:p>
            <a:pPr marL="723900">
              <a:buFont typeface="Arial" pitchFamily="34" charset="0"/>
              <a:buChar char="•"/>
            </a:pPr>
            <a:r>
              <a:rPr lang="en-US" sz="2600" b="1" dirty="0" smtClean="0">
                <a:latin typeface="Arial" pitchFamily="34" charset="0"/>
                <a:cs typeface="Arial" pitchFamily="34" charset="0"/>
              </a:rPr>
              <a:t> </a:t>
            </a:r>
            <a:r>
              <a:rPr lang="en-US" sz="2600" b="1" dirty="0" err="1" smtClean="0">
                <a:latin typeface="Arial" pitchFamily="34" charset="0"/>
                <a:cs typeface="Arial" pitchFamily="34" charset="0"/>
              </a:rPr>
              <a:t>Penyelenggaraan</a:t>
            </a:r>
            <a:endParaRPr lang="en-US" sz="2600" b="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
          <p:cNvSpPr txBox="1">
            <a:spLocks/>
          </p:cNvSpPr>
          <p:nvPr/>
        </p:nvSpPr>
        <p:spPr>
          <a:xfrm>
            <a:off x="304800" y="1600200"/>
            <a:ext cx="8229600" cy="457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baseline="0"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baseline="0" dirty="0" smtClean="0">
              <a:solidFill>
                <a:schemeClr val="bg1">
                  <a:lumMod val="50000"/>
                </a:schemeClr>
              </a:solidFill>
              <a:latin typeface="Arial" pitchFamily="34" charset="0"/>
              <a:ea typeface="+mj-ea"/>
              <a:cs typeface="Arial" pitchFamily="34" charset="0"/>
            </a:endParaRPr>
          </a:p>
        </p:txBody>
      </p:sp>
      <p:sp>
        <p:nvSpPr>
          <p:cNvPr id="5" name="Title 1"/>
          <p:cNvSpPr>
            <a:spLocks noGrp="1"/>
          </p:cNvSpPr>
          <p:nvPr>
            <p:ph type="title"/>
          </p:nvPr>
        </p:nvSpPr>
        <p:spPr>
          <a:xfrm>
            <a:off x="457200" y="228600"/>
            <a:ext cx="8458200" cy="762000"/>
          </a:xfrm>
        </p:spPr>
        <p:txBody>
          <a:bodyPr>
            <a:noAutofit/>
          </a:bodyPr>
          <a:lstStyle/>
          <a:p>
            <a:pPr algn="r"/>
            <a:r>
              <a:rPr lang="en-US" sz="4000" b="1" dirty="0" smtClean="0"/>
              <a:t>JANGKAAN</a:t>
            </a:r>
            <a:r>
              <a:rPr lang="en-US" sz="4000" b="1" dirty="0" smtClean="0">
                <a:solidFill>
                  <a:srgbClr val="C00000"/>
                </a:solidFill>
              </a:rPr>
              <a:t> SOALAN UNTUK AUDIT</a:t>
            </a:r>
            <a:endParaRPr lang="en-US" sz="4000" b="1" dirty="0">
              <a:solidFill>
                <a:srgbClr val="C00000"/>
              </a:solidFill>
              <a:latin typeface="Arial" panose="020B0604020202020204" pitchFamily="34" charset="0"/>
              <a:cs typeface="Arial" panose="020B0604020202020204" pitchFamily="34" charset="0"/>
            </a:endParaRPr>
          </a:p>
        </p:txBody>
      </p:sp>
      <p:sp>
        <p:nvSpPr>
          <p:cNvPr id="9" name="Rectangle 8"/>
          <p:cNvSpPr/>
          <p:nvPr/>
        </p:nvSpPr>
        <p:spPr>
          <a:xfrm>
            <a:off x="304800" y="1371600"/>
            <a:ext cx="8382000" cy="1908215"/>
          </a:xfrm>
          <a:prstGeom prst="rect">
            <a:avLst/>
          </a:prstGeom>
        </p:spPr>
        <p:txBody>
          <a:bodyPr wrap="square">
            <a:spAutoFit/>
          </a:bodyPr>
          <a:lstStyle/>
          <a:p>
            <a:pPr marL="627063"/>
            <a:r>
              <a:rPr lang="en-US" sz="2800" dirty="0" smtClean="0"/>
              <a:t> </a:t>
            </a:r>
            <a:endParaRPr lang="en-US" sz="3000" dirty="0" smtClean="0"/>
          </a:p>
          <a:p>
            <a:endParaRPr lang="en-US" sz="3000" b="1" u="sng" dirty="0" smtClean="0">
              <a:solidFill>
                <a:srgbClr val="C00000"/>
              </a:solidFill>
              <a:latin typeface="Arial" pitchFamily="34" charset="0"/>
              <a:cs typeface="Arial" pitchFamily="34" charset="0"/>
            </a:endParaRPr>
          </a:p>
          <a:p>
            <a:endParaRPr lang="en-US" sz="3000" b="1" u="sng" dirty="0" smtClean="0">
              <a:solidFill>
                <a:srgbClr val="C00000"/>
              </a:solidFill>
              <a:latin typeface="Arial" pitchFamily="34" charset="0"/>
              <a:cs typeface="Arial" pitchFamily="34" charset="0"/>
            </a:endParaRPr>
          </a:p>
          <a:p>
            <a:pPr marL="627063">
              <a:buFont typeface="Arial" pitchFamily="34" charset="0"/>
              <a:buChar char="•"/>
            </a:pPr>
            <a:endParaRPr lang="en-US" sz="3000" dirty="0">
              <a:latin typeface="Arial" pitchFamily="34" charset="0"/>
              <a:cs typeface="Arial" pitchFamily="34" charset="0"/>
            </a:endParaRPr>
          </a:p>
        </p:txBody>
      </p:sp>
      <p:sp>
        <p:nvSpPr>
          <p:cNvPr id="8" name="Content Placeholder 2"/>
          <p:cNvSpPr>
            <a:spLocks noGrp="1"/>
          </p:cNvSpPr>
          <p:nvPr>
            <p:ph idx="1"/>
          </p:nvPr>
        </p:nvSpPr>
        <p:spPr>
          <a:xfrm>
            <a:off x="0" y="1143000"/>
            <a:ext cx="9144000" cy="4800600"/>
          </a:xfrm>
        </p:spPr>
        <p:txBody>
          <a:bodyPr>
            <a:normAutofit fontScale="92500" lnSpcReduction="20000"/>
          </a:bodyPr>
          <a:lstStyle/>
          <a:p>
            <a:pPr marL="609600" indent="-609600">
              <a:buFont typeface="Arial" charset="0"/>
              <a:buAutoNum type="arabicPeriod"/>
            </a:pPr>
            <a:r>
              <a:rPr lang="en-GB" sz="3459" b="1" dirty="0" err="1">
                <a:latin typeface="Arial" pitchFamily="34" charset="0"/>
                <a:cs typeface="Arial" pitchFamily="34" charset="0"/>
              </a:rPr>
              <a:t>Bagaimana</a:t>
            </a:r>
            <a:r>
              <a:rPr lang="en-GB" sz="3459" b="1" dirty="0">
                <a:latin typeface="Arial" pitchFamily="34" charset="0"/>
                <a:cs typeface="Arial" pitchFamily="34" charset="0"/>
              </a:rPr>
              <a:t> </a:t>
            </a:r>
            <a:r>
              <a:rPr lang="en-GB" sz="3459" b="1" dirty="0" err="1">
                <a:latin typeface="Arial" pitchFamily="34" charset="0"/>
                <a:cs typeface="Arial" pitchFamily="34" charset="0"/>
              </a:rPr>
              <a:t>anda</a:t>
            </a:r>
            <a:r>
              <a:rPr lang="en-GB" sz="3459" b="1" dirty="0">
                <a:latin typeface="Arial" pitchFamily="34" charset="0"/>
                <a:cs typeface="Arial" pitchFamily="34" charset="0"/>
              </a:rPr>
              <a:t> </a:t>
            </a:r>
            <a:r>
              <a:rPr lang="en-GB" sz="3459" b="1" dirty="0" err="1">
                <a:latin typeface="Arial" pitchFamily="34" charset="0"/>
                <a:cs typeface="Arial" pitchFamily="34" charset="0"/>
              </a:rPr>
              <a:t>membina</a:t>
            </a:r>
            <a:r>
              <a:rPr lang="en-GB" sz="3459" b="1" dirty="0">
                <a:latin typeface="Arial" pitchFamily="34" charset="0"/>
                <a:cs typeface="Arial" pitchFamily="34" charset="0"/>
              </a:rPr>
              <a:t> </a:t>
            </a:r>
            <a:r>
              <a:rPr lang="en-GB" sz="3459" b="1" dirty="0" err="1">
                <a:latin typeface="Arial" pitchFamily="34" charset="0"/>
                <a:cs typeface="Arial" pitchFamily="34" charset="0"/>
              </a:rPr>
              <a:t>kemahiran</a:t>
            </a:r>
            <a:r>
              <a:rPr lang="en-GB" sz="3459" b="1" dirty="0">
                <a:latin typeface="Arial" pitchFamily="34" charset="0"/>
                <a:cs typeface="Arial" pitchFamily="34" charset="0"/>
              </a:rPr>
              <a:t> </a:t>
            </a:r>
            <a:r>
              <a:rPr lang="en-GB" sz="3459" b="1" dirty="0" err="1">
                <a:latin typeface="Arial" pitchFamily="34" charset="0"/>
                <a:cs typeface="Arial" pitchFamily="34" charset="0"/>
              </a:rPr>
              <a:t>pengajaran-pembelajaran</a:t>
            </a:r>
            <a:r>
              <a:rPr lang="en-GB" sz="3459" b="1" dirty="0">
                <a:latin typeface="Arial" pitchFamily="34" charset="0"/>
                <a:cs typeface="Arial" pitchFamily="34" charset="0"/>
              </a:rPr>
              <a:t> </a:t>
            </a:r>
            <a:r>
              <a:rPr lang="en-GB" sz="3459" b="1" dirty="0" err="1">
                <a:latin typeface="Arial" pitchFamily="34" charset="0"/>
                <a:cs typeface="Arial" pitchFamily="34" charset="0"/>
              </a:rPr>
              <a:t>anda</a:t>
            </a:r>
            <a:r>
              <a:rPr lang="en-GB" sz="3459" b="1" dirty="0">
                <a:latin typeface="Arial" pitchFamily="34" charset="0"/>
                <a:cs typeface="Arial" pitchFamily="34" charset="0"/>
              </a:rPr>
              <a:t> </a:t>
            </a:r>
            <a:r>
              <a:rPr lang="en-GB" sz="3459" b="1" dirty="0" err="1">
                <a:latin typeface="Arial" pitchFamily="34" charset="0"/>
                <a:cs typeface="Arial" pitchFamily="34" charset="0"/>
              </a:rPr>
              <a:t>seperti</a:t>
            </a:r>
            <a:r>
              <a:rPr lang="en-GB" sz="3459" b="1" dirty="0">
                <a:latin typeface="Arial" pitchFamily="34" charset="0"/>
                <a:cs typeface="Arial" pitchFamily="34" charset="0"/>
              </a:rPr>
              <a:t> yang </a:t>
            </a:r>
            <a:r>
              <a:rPr lang="en-GB" sz="3459" b="1" dirty="0" err="1">
                <a:latin typeface="Arial" pitchFamily="34" charset="0"/>
                <a:cs typeface="Arial" pitchFamily="34" charset="0"/>
              </a:rPr>
              <a:t>diperlukan</a:t>
            </a:r>
            <a:r>
              <a:rPr lang="en-GB" sz="3459" b="1" dirty="0">
                <a:latin typeface="Arial" pitchFamily="34" charset="0"/>
                <a:cs typeface="Arial" pitchFamily="34" charset="0"/>
              </a:rPr>
              <a:t> </a:t>
            </a:r>
            <a:r>
              <a:rPr lang="en-GB" sz="3459" b="1" dirty="0" err="1">
                <a:latin typeface="Arial" pitchFamily="34" charset="0"/>
                <a:cs typeface="Arial" pitchFamily="34" charset="0"/>
              </a:rPr>
              <a:t>dalam</a:t>
            </a:r>
            <a:r>
              <a:rPr lang="en-GB" sz="3459" b="1" dirty="0">
                <a:latin typeface="Arial" pitchFamily="34" charset="0"/>
                <a:cs typeface="Arial" pitchFamily="34" charset="0"/>
              </a:rPr>
              <a:t> </a:t>
            </a:r>
            <a:r>
              <a:rPr lang="en-GB" sz="3459" b="1" dirty="0" err="1">
                <a:latin typeface="Arial" pitchFamily="34" charset="0"/>
                <a:cs typeface="Arial" pitchFamily="34" charset="0"/>
              </a:rPr>
              <a:t>pendekatan</a:t>
            </a:r>
            <a:r>
              <a:rPr lang="en-GB" sz="3459" b="1" dirty="0">
                <a:latin typeface="Arial" pitchFamily="34" charset="0"/>
                <a:cs typeface="Arial" pitchFamily="34" charset="0"/>
              </a:rPr>
              <a:t> </a:t>
            </a:r>
            <a:r>
              <a:rPr lang="en-GB" sz="3459" b="1" dirty="0" err="1">
                <a:latin typeface="Arial" pitchFamily="34" charset="0"/>
                <a:cs typeface="Arial" pitchFamily="34" charset="0"/>
              </a:rPr>
              <a:t>berasaskan</a:t>
            </a:r>
            <a:r>
              <a:rPr lang="en-GB" sz="3459" b="1" dirty="0">
                <a:latin typeface="Arial" pitchFamily="34" charset="0"/>
                <a:cs typeface="Arial" pitchFamily="34" charset="0"/>
              </a:rPr>
              <a:t> </a:t>
            </a:r>
            <a:r>
              <a:rPr lang="en-GB" sz="3459" b="1" dirty="0" err="1">
                <a:latin typeface="Arial" pitchFamily="34" charset="0"/>
                <a:cs typeface="Arial" pitchFamily="34" charset="0"/>
              </a:rPr>
              <a:t>hasil</a:t>
            </a:r>
            <a:r>
              <a:rPr lang="en-GB" sz="3459" b="1" dirty="0" smtClean="0">
                <a:latin typeface="Arial" pitchFamily="34" charset="0"/>
                <a:cs typeface="Arial" pitchFamily="34" charset="0"/>
              </a:rPr>
              <a:t>?</a:t>
            </a:r>
          </a:p>
          <a:p>
            <a:pPr marL="609600" indent="-609600">
              <a:buFont typeface="Arial" charset="0"/>
              <a:buAutoNum type="arabicPeriod"/>
            </a:pPr>
            <a:endParaRPr lang="en-GB" sz="3459" b="1" dirty="0">
              <a:latin typeface="Arial" pitchFamily="34" charset="0"/>
              <a:cs typeface="Arial" pitchFamily="34" charset="0"/>
            </a:endParaRPr>
          </a:p>
          <a:p>
            <a:pPr marL="609600" indent="-609600">
              <a:buFont typeface="Arial" charset="0"/>
              <a:buAutoNum type="arabicPeriod"/>
            </a:pPr>
            <a:r>
              <a:rPr lang="en-GB" sz="3459" b="1" dirty="0" err="1">
                <a:latin typeface="Arial" pitchFamily="34" charset="0"/>
                <a:cs typeface="Arial" pitchFamily="34" charset="0"/>
              </a:rPr>
              <a:t>Bagaimana</a:t>
            </a:r>
            <a:r>
              <a:rPr lang="en-GB" sz="3459" b="1" dirty="0">
                <a:latin typeface="Arial" pitchFamily="34" charset="0"/>
                <a:cs typeface="Arial" pitchFamily="34" charset="0"/>
              </a:rPr>
              <a:t> </a:t>
            </a:r>
            <a:r>
              <a:rPr lang="en-GB" sz="3459" b="1" dirty="0" err="1">
                <a:latin typeface="Arial" pitchFamily="34" charset="0"/>
                <a:cs typeface="Arial" pitchFamily="34" charset="0"/>
              </a:rPr>
              <a:t>anda</a:t>
            </a:r>
            <a:r>
              <a:rPr lang="en-GB" sz="3459" b="1" dirty="0">
                <a:latin typeface="Arial" pitchFamily="34" charset="0"/>
                <a:cs typeface="Arial" pitchFamily="34" charset="0"/>
              </a:rPr>
              <a:t> </a:t>
            </a:r>
            <a:r>
              <a:rPr lang="en-GB" sz="3459" b="1" dirty="0" err="1">
                <a:latin typeface="Arial" pitchFamily="34" charset="0"/>
                <a:cs typeface="Arial" pitchFamily="34" charset="0"/>
              </a:rPr>
              <a:t>menyelaraskan</a:t>
            </a:r>
            <a:r>
              <a:rPr lang="en-GB" sz="3459" b="1" dirty="0">
                <a:latin typeface="Arial" pitchFamily="34" charset="0"/>
                <a:cs typeface="Arial" pitchFamily="34" charset="0"/>
              </a:rPr>
              <a:t> </a:t>
            </a:r>
            <a:r>
              <a:rPr lang="en-GB" sz="3459" b="1" dirty="0" smtClean="0">
                <a:latin typeface="Arial" pitchFamily="34" charset="0"/>
                <a:cs typeface="Arial" pitchFamily="34" charset="0"/>
              </a:rPr>
              <a:t>L0 </a:t>
            </a:r>
            <a:r>
              <a:rPr lang="en-GB" sz="3459" b="1" dirty="0" err="1" smtClean="0">
                <a:latin typeface="Arial" pitchFamily="34" charset="0"/>
                <a:cs typeface="Arial" pitchFamily="34" charset="0"/>
              </a:rPr>
              <a:t>kursus</a:t>
            </a:r>
            <a:r>
              <a:rPr lang="en-GB" sz="3459" b="1" dirty="0" smtClean="0">
                <a:latin typeface="Arial" pitchFamily="34" charset="0"/>
                <a:cs typeface="Arial" pitchFamily="34" charset="0"/>
              </a:rPr>
              <a:t> </a:t>
            </a:r>
            <a:r>
              <a:rPr lang="en-GB" sz="3459" b="1" dirty="0" err="1" smtClean="0">
                <a:latin typeface="Arial" pitchFamily="34" charset="0"/>
                <a:cs typeface="Arial" pitchFamily="34" charset="0"/>
              </a:rPr>
              <a:t>dan</a:t>
            </a:r>
            <a:r>
              <a:rPr lang="en-GB" sz="3459" b="1" dirty="0" smtClean="0">
                <a:latin typeface="Arial" pitchFamily="34" charset="0"/>
                <a:cs typeface="Arial" pitchFamily="34" charset="0"/>
              </a:rPr>
              <a:t> </a:t>
            </a:r>
            <a:r>
              <a:rPr lang="en-GB" sz="3459" b="1" dirty="0" err="1">
                <a:latin typeface="Arial" pitchFamily="34" charset="0"/>
                <a:cs typeface="Arial" pitchFamily="34" charset="0"/>
              </a:rPr>
              <a:t>penilaian</a:t>
            </a:r>
            <a:r>
              <a:rPr lang="en-GB" sz="3459" b="1" dirty="0">
                <a:latin typeface="Arial" pitchFamily="34" charset="0"/>
                <a:cs typeface="Arial" pitchFamily="34" charset="0"/>
              </a:rPr>
              <a:t> </a:t>
            </a:r>
            <a:r>
              <a:rPr lang="en-GB" sz="3459" b="1" dirty="0" err="1">
                <a:latin typeface="Arial" pitchFamily="34" charset="0"/>
                <a:cs typeface="Arial" pitchFamily="34" charset="0"/>
              </a:rPr>
              <a:t>anda</a:t>
            </a:r>
            <a:r>
              <a:rPr lang="en-GB" sz="3459" b="1" dirty="0" smtClean="0">
                <a:latin typeface="Arial" pitchFamily="34" charset="0"/>
                <a:cs typeface="Arial" pitchFamily="34" charset="0"/>
              </a:rPr>
              <a:t>?</a:t>
            </a:r>
          </a:p>
          <a:p>
            <a:pPr marL="609600" indent="-609600">
              <a:buNone/>
            </a:pPr>
            <a:endParaRPr lang="en-GB" sz="3459" b="1" dirty="0">
              <a:latin typeface="Arial" pitchFamily="34" charset="0"/>
              <a:cs typeface="Arial" pitchFamily="34" charset="0"/>
            </a:endParaRPr>
          </a:p>
          <a:p>
            <a:pPr marL="609600" indent="-609600">
              <a:buNone/>
            </a:pPr>
            <a:r>
              <a:rPr lang="en-GB" sz="3459" b="1" dirty="0" smtClean="0">
                <a:latin typeface="Arial" pitchFamily="34" charset="0"/>
                <a:cs typeface="Arial" pitchFamily="34" charset="0"/>
              </a:rPr>
              <a:t>3.   </a:t>
            </a:r>
            <a:r>
              <a:rPr lang="en-GB" sz="3459" b="1" dirty="0" err="1" smtClean="0">
                <a:latin typeface="Arial" pitchFamily="34" charset="0"/>
                <a:cs typeface="Arial" pitchFamily="34" charset="0"/>
              </a:rPr>
              <a:t>Bagaimana</a:t>
            </a:r>
            <a:r>
              <a:rPr lang="en-GB" sz="3459" b="1" dirty="0" smtClean="0">
                <a:latin typeface="Arial" pitchFamily="34" charset="0"/>
                <a:cs typeface="Arial" pitchFamily="34" charset="0"/>
              </a:rPr>
              <a:t> </a:t>
            </a:r>
            <a:r>
              <a:rPr lang="en-GB" sz="3459" b="1" dirty="0" err="1">
                <a:latin typeface="Arial" pitchFamily="34" charset="0"/>
                <a:cs typeface="Arial" pitchFamily="34" charset="0"/>
              </a:rPr>
              <a:t>anda</a:t>
            </a:r>
            <a:r>
              <a:rPr lang="en-GB" sz="3459" b="1" dirty="0">
                <a:latin typeface="Arial" pitchFamily="34" charset="0"/>
                <a:cs typeface="Arial" pitchFamily="34" charset="0"/>
              </a:rPr>
              <a:t> </a:t>
            </a:r>
            <a:r>
              <a:rPr lang="en-GB" sz="3459" b="1" dirty="0" err="1">
                <a:latin typeface="Arial" pitchFamily="34" charset="0"/>
                <a:cs typeface="Arial" pitchFamily="34" charset="0"/>
              </a:rPr>
              <a:t>mendapat</a:t>
            </a:r>
            <a:r>
              <a:rPr lang="en-GB" sz="3459" b="1" dirty="0">
                <a:latin typeface="Arial" pitchFamily="34" charset="0"/>
                <a:cs typeface="Arial" pitchFamily="34" charset="0"/>
              </a:rPr>
              <a:t> </a:t>
            </a:r>
            <a:r>
              <a:rPr lang="en-GB" sz="3459" b="1" dirty="0" err="1">
                <a:latin typeface="Arial" pitchFamily="34" charset="0"/>
                <a:cs typeface="Arial" pitchFamily="34" charset="0"/>
              </a:rPr>
              <a:t>maklum</a:t>
            </a:r>
            <a:r>
              <a:rPr lang="en-GB" sz="3459" b="1" dirty="0">
                <a:latin typeface="Arial" pitchFamily="34" charset="0"/>
                <a:cs typeface="Arial" pitchFamily="34" charset="0"/>
              </a:rPr>
              <a:t> </a:t>
            </a:r>
            <a:r>
              <a:rPr lang="en-GB" sz="3459" b="1" dirty="0" err="1">
                <a:latin typeface="Arial" pitchFamily="34" charset="0"/>
                <a:cs typeface="Arial" pitchFamily="34" charset="0"/>
              </a:rPr>
              <a:t>balas</a:t>
            </a:r>
            <a:r>
              <a:rPr lang="en-GB" sz="3459" b="1" dirty="0">
                <a:latin typeface="Arial" pitchFamily="34" charset="0"/>
                <a:cs typeface="Arial" pitchFamily="34" charset="0"/>
              </a:rPr>
              <a:t> </a:t>
            </a:r>
            <a:r>
              <a:rPr lang="en-GB" sz="3459" b="1" dirty="0" err="1" smtClean="0">
                <a:latin typeface="Arial" pitchFamily="34" charset="0"/>
                <a:cs typeface="Arial" pitchFamily="34" charset="0"/>
              </a:rPr>
              <a:t>pengajaran</a:t>
            </a:r>
            <a:r>
              <a:rPr lang="en-GB" sz="3459" b="1" dirty="0" smtClean="0">
                <a:latin typeface="Arial" pitchFamily="34" charset="0"/>
                <a:cs typeface="Arial" pitchFamily="34" charset="0"/>
              </a:rPr>
              <a:t> </a:t>
            </a:r>
            <a:r>
              <a:rPr lang="en-GB" sz="3459" b="1" dirty="0" err="1">
                <a:latin typeface="Arial" pitchFamily="34" charset="0"/>
                <a:cs typeface="Arial" pitchFamily="34" charset="0"/>
              </a:rPr>
              <a:t>anda</a:t>
            </a:r>
            <a:r>
              <a:rPr lang="en-GB" sz="3459" b="1" dirty="0" smtClean="0">
                <a:latin typeface="Arial" pitchFamily="34" charset="0"/>
                <a:cs typeface="Arial" pitchFamily="34" charset="0"/>
              </a:rPr>
              <a:t>?</a:t>
            </a:r>
            <a:endParaRPr lang="en-GB" sz="5100" b="1" dirty="0" smtClean="0">
              <a:latin typeface="Arial" pitchFamily="34" charset="0"/>
              <a:cs typeface="Arial" pitchFamily="34" charset="0"/>
            </a:endParaRPr>
          </a:p>
          <a:p>
            <a:pPr marL="1009650" lvl="1" indent="-430213">
              <a:buNone/>
            </a:pPr>
            <a:endParaRPr lang="en-GB" sz="5100" dirty="0" smtClean="0">
              <a:solidFill>
                <a:schemeClr val="accent6">
                  <a:lumMod val="75000"/>
                </a:schemeClr>
              </a:solidFill>
            </a:endParaRPr>
          </a:p>
          <a:p>
            <a:pPr marL="609600" indent="-609600">
              <a:buFont typeface="Arial" charset="0"/>
              <a:buAutoNum type="arabicPeriod"/>
            </a:pPr>
            <a:endParaRPr lang="en-GB" sz="5100" dirty="0" smtClean="0"/>
          </a:p>
          <a:p>
            <a:pPr marL="1009650" lvl="1" indent="-609600">
              <a:buNone/>
            </a:pPr>
            <a:endParaRPr lang="en-GB"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
          <p:cNvSpPr txBox="1">
            <a:spLocks/>
          </p:cNvSpPr>
          <p:nvPr/>
        </p:nvSpPr>
        <p:spPr>
          <a:xfrm>
            <a:off x="304800" y="1600200"/>
            <a:ext cx="8229600" cy="457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baseline="0"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baseline="0" dirty="0" smtClean="0">
              <a:solidFill>
                <a:schemeClr val="bg1">
                  <a:lumMod val="50000"/>
                </a:schemeClr>
              </a:solidFill>
              <a:latin typeface="Arial" pitchFamily="34" charset="0"/>
              <a:ea typeface="+mj-ea"/>
              <a:cs typeface="Arial" pitchFamily="34" charset="0"/>
            </a:endParaRPr>
          </a:p>
        </p:txBody>
      </p:sp>
      <p:sp>
        <p:nvSpPr>
          <p:cNvPr id="5" name="Title 1"/>
          <p:cNvSpPr>
            <a:spLocks noGrp="1"/>
          </p:cNvSpPr>
          <p:nvPr>
            <p:ph type="title"/>
          </p:nvPr>
        </p:nvSpPr>
        <p:spPr>
          <a:xfrm>
            <a:off x="457200" y="228600"/>
            <a:ext cx="8458200" cy="762000"/>
          </a:xfrm>
        </p:spPr>
        <p:txBody>
          <a:bodyPr>
            <a:noAutofit/>
          </a:bodyPr>
          <a:lstStyle/>
          <a:p>
            <a:pPr algn="r"/>
            <a:r>
              <a:rPr lang="en-US" sz="4000" b="1" dirty="0" smtClean="0"/>
              <a:t>JANGKAAN</a:t>
            </a:r>
            <a:r>
              <a:rPr lang="en-US" sz="4000" b="1" dirty="0" smtClean="0">
                <a:solidFill>
                  <a:srgbClr val="C00000"/>
                </a:solidFill>
              </a:rPr>
              <a:t> SOALAN UNTUK AUDIT</a:t>
            </a:r>
            <a:endParaRPr lang="en-US" sz="4000" b="1" dirty="0">
              <a:solidFill>
                <a:srgbClr val="C00000"/>
              </a:solidFill>
              <a:latin typeface="Arial" panose="020B0604020202020204" pitchFamily="34" charset="0"/>
              <a:cs typeface="Arial" panose="020B0604020202020204" pitchFamily="34" charset="0"/>
            </a:endParaRPr>
          </a:p>
        </p:txBody>
      </p:sp>
      <p:sp>
        <p:nvSpPr>
          <p:cNvPr id="9" name="Rectangle 8"/>
          <p:cNvSpPr/>
          <p:nvPr/>
        </p:nvSpPr>
        <p:spPr>
          <a:xfrm>
            <a:off x="304800" y="1371600"/>
            <a:ext cx="8382000" cy="1908215"/>
          </a:xfrm>
          <a:prstGeom prst="rect">
            <a:avLst/>
          </a:prstGeom>
        </p:spPr>
        <p:txBody>
          <a:bodyPr wrap="square">
            <a:spAutoFit/>
          </a:bodyPr>
          <a:lstStyle/>
          <a:p>
            <a:pPr marL="627063"/>
            <a:r>
              <a:rPr lang="en-US" sz="2800" dirty="0" smtClean="0"/>
              <a:t> </a:t>
            </a:r>
            <a:endParaRPr lang="en-US" sz="3000" dirty="0" smtClean="0"/>
          </a:p>
          <a:p>
            <a:endParaRPr lang="en-US" sz="3000" b="1" u="sng" dirty="0" smtClean="0">
              <a:solidFill>
                <a:srgbClr val="C00000"/>
              </a:solidFill>
              <a:latin typeface="Arial" pitchFamily="34" charset="0"/>
              <a:cs typeface="Arial" pitchFamily="34" charset="0"/>
            </a:endParaRPr>
          </a:p>
          <a:p>
            <a:endParaRPr lang="en-US" sz="3000" b="1" u="sng" dirty="0" smtClean="0">
              <a:solidFill>
                <a:srgbClr val="C00000"/>
              </a:solidFill>
              <a:latin typeface="Arial" pitchFamily="34" charset="0"/>
              <a:cs typeface="Arial" pitchFamily="34" charset="0"/>
            </a:endParaRPr>
          </a:p>
          <a:p>
            <a:pPr marL="627063">
              <a:buFont typeface="Arial" pitchFamily="34" charset="0"/>
              <a:buChar char="•"/>
            </a:pPr>
            <a:endParaRPr lang="en-US" sz="3000" dirty="0">
              <a:latin typeface="Arial" pitchFamily="34" charset="0"/>
              <a:cs typeface="Arial" pitchFamily="34" charset="0"/>
            </a:endParaRPr>
          </a:p>
        </p:txBody>
      </p:sp>
      <p:sp>
        <p:nvSpPr>
          <p:cNvPr id="8" name="Content Placeholder 2"/>
          <p:cNvSpPr>
            <a:spLocks noGrp="1"/>
          </p:cNvSpPr>
          <p:nvPr>
            <p:ph idx="1"/>
          </p:nvPr>
        </p:nvSpPr>
        <p:spPr>
          <a:xfrm>
            <a:off x="0" y="1143000"/>
            <a:ext cx="9144000" cy="4800600"/>
          </a:xfrm>
        </p:spPr>
        <p:txBody>
          <a:bodyPr>
            <a:normAutofit/>
          </a:bodyPr>
          <a:lstStyle/>
          <a:p>
            <a:pPr marL="1009650" lvl="1" indent="-430213">
              <a:buNone/>
            </a:pPr>
            <a:endParaRPr lang="en-GB" sz="5100" dirty="0" smtClean="0">
              <a:solidFill>
                <a:schemeClr val="accent6">
                  <a:lumMod val="75000"/>
                </a:schemeClr>
              </a:solidFill>
            </a:endParaRPr>
          </a:p>
          <a:p>
            <a:pPr marL="609600" indent="-609600">
              <a:buFont typeface="Arial" charset="0"/>
              <a:buAutoNum type="arabicPeriod"/>
            </a:pPr>
            <a:endParaRPr lang="en-GB" sz="5100" dirty="0" smtClean="0"/>
          </a:p>
          <a:p>
            <a:pPr marL="1009650" lvl="1" indent="-609600">
              <a:buNone/>
            </a:pPr>
            <a:endParaRPr lang="en-GB" dirty="0" smtClean="0"/>
          </a:p>
        </p:txBody>
      </p:sp>
      <p:sp>
        <p:nvSpPr>
          <p:cNvPr id="7" name="Content Placeholder 2"/>
          <p:cNvSpPr txBox="1">
            <a:spLocks/>
          </p:cNvSpPr>
          <p:nvPr/>
        </p:nvSpPr>
        <p:spPr>
          <a:xfrm>
            <a:off x="0" y="1066800"/>
            <a:ext cx="9144000" cy="5105400"/>
          </a:xfrm>
          <a:prstGeom prst="rect">
            <a:avLst/>
          </a:prstGeom>
        </p:spPr>
        <p:txBody>
          <a:bodyPr vert="horz" lIns="91440" tIns="45720" rIns="91440" bIns="45720" rtlCol="0">
            <a:normAutofit fontScale="92500" lnSpcReduction="20000"/>
          </a:bodyPr>
          <a:lstStyle/>
          <a:p>
            <a:pPr marL="742950" marR="0" lvl="0" indent="-742950" algn="l" defTabSz="914400" rtl="0" eaLnBrk="1" fontAlgn="auto" latinLnBrk="0" hangingPunct="1">
              <a:lnSpc>
                <a:spcPct val="100000"/>
              </a:lnSpc>
              <a:spcBef>
                <a:spcPct val="20000"/>
              </a:spcBef>
              <a:spcAft>
                <a:spcPts val="0"/>
              </a:spcAft>
              <a:buClrTx/>
              <a:buSzTx/>
              <a:buFont typeface="Arial" pitchFamily="34" charset="0"/>
              <a:buAutoNum type="arabicPeriod" startAt="4"/>
              <a:tabLst/>
              <a:defRPr/>
            </a:pP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Bagaimanakah</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kurikulum</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akademik</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anda</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dibangunkan</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disemak</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Bagaimana</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anda</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memainkan</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peranan</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dalam</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perkara</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ini</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a:t>
            </a: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AutoNum type="arabicPeriod" startAt="4"/>
              <a:tabLst/>
              <a:defRPr/>
            </a:pPr>
            <a:endParaRPr kumimoji="0" lang="en-GB" sz="38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AutoNum type="arabicPeriod" startAt="4"/>
              <a:tabLst/>
              <a:defRPr/>
            </a:pP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Adakah</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anda</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tahu</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KPI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pensyarah</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yang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perlu</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dicapai</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Adakah</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anda</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jelas</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tentang</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laluan</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kerjaya</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yang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boleh</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anda</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pilih</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a:t>
            </a: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AutoNum type="arabicPeriod" startAt="4"/>
              <a:tabLst/>
              <a:defRPr/>
            </a:pPr>
            <a:endParaRPr kumimoji="0" lang="en-GB" sz="38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0" indent="-742950" algn="l" defTabSz="914400" rtl="0" eaLnBrk="1" fontAlgn="auto" latinLnBrk="0" hangingPunct="1">
              <a:lnSpc>
                <a:spcPct val="100000"/>
              </a:lnSpc>
              <a:spcBef>
                <a:spcPct val="20000"/>
              </a:spcBef>
              <a:spcAft>
                <a:spcPts val="0"/>
              </a:spcAft>
              <a:buClrTx/>
              <a:buSzTx/>
              <a:buFont typeface="Arial" pitchFamily="34" charset="0"/>
              <a:buAutoNum type="arabicPeriod" startAt="4"/>
              <a:tabLst/>
              <a:defRPr/>
            </a:pP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Adakah</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anda</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jelas</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mengenai</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kenaikan</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pangkat</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sila</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800" b="1" i="0" u="none" strike="noStrike" kern="1200" cap="none" spc="0" normalizeH="0" baseline="0" noProof="0" dirty="0" err="1" smtClean="0">
                <a:ln>
                  <a:noFill/>
                </a:ln>
                <a:solidFill>
                  <a:schemeClr val="tx1"/>
                </a:solidFill>
                <a:effectLst/>
                <a:uLnTx/>
                <a:uFillTx/>
                <a:latin typeface="+mn-lt"/>
                <a:ea typeface="+mn-ea"/>
                <a:cs typeface="+mn-cs"/>
              </a:rPr>
              <a:t>terangkan</a:t>
            </a:r>
            <a:r>
              <a:rPr kumimoji="0" lang="en-GB" sz="3800" b="1" i="0" u="none" strike="noStrike" kern="1200" cap="none" spc="0" normalizeH="0" baseline="0" noProof="0" dirty="0" smtClean="0">
                <a:ln>
                  <a:noFill/>
                </a:ln>
                <a:solidFill>
                  <a:schemeClr val="tx1"/>
                </a:solidFill>
                <a:effectLst/>
                <a:uLnTx/>
                <a:uFillTx/>
                <a:latin typeface="+mn-lt"/>
                <a:ea typeface="+mn-ea"/>
                <a:cs typeface="+mn-cs"/>
              </a:rPr>
              <a:t>.</a:t>
            </a:r>
          </a:p>
          <a:p>
            <a:pPr marL="1009650" marR="0" lvl="1" indent="-609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
          <p:cNvSpPr txBox="1">
            <a:spLocks/>
          </p:cNvSpPr>
          <p:nvPr/>
        </p:nvSpPr>
        <p:spPr>
          <a:xfrm>
            <a:off x="304800" y="1600200"/>
            <a:ext cx="8229600" cy="457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baseline="0"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baseline="0" dirty="0" smtClean="0">
              <a:solidFill>
                <a:schemeClr val="bg1">
                  <a:lumMod val="50000"/>
                </a:schemeClr>
              </a:solidFill>
              <a:latin typeface="Arial" pitchFamily="34" charset="0"/>
              <a:ea typeface="+mj-ea"/>
              <a:cs typeface="Arial" pitchFamily="34" charset="0"/>
            </a:endParaRPr>
          </a:p>
        </p:txBody>
      </p:sp>
      <p:sp>
        <p:nvSpPr>
          <p:cNvPr id="5" name="Title 1"/>
          <p:cNvSpPr>
            <a:spLocks noGrp="1"/>
          </p:cNvSpPr>
          <p:nvPr>
            <p:ph type="title"/>
          </p:nvPr>
        </p:nvSpPr>
        <p:spPr>
          <a:xfrm>
            <a:off x="457200" y="228600"/>
            <a:ext cx="8458200" cy="762000"/>
          </a:xfrm>
        </p:spPr>
        <p:txBody>
          <a:bodyPr>
            <a:noAutofit/>
          </a:bodyPr>
          <a:lstStyle/>
          <a:p>
            <a:pPr algn="r"/>
            <a:r>
              <a:rPr lang="en-US" sz="4000" b="1" dirty="0" smtClean="0"/>
              <a:t>JANGKAAN</a:t>
            </a:r>
            <a:r>
              <a:rPr lang="en-US" sz="4000" b="1" dirty="0" smtClean="0">
                <a:solidFill>
                  <a:srgbClr val="C00000"/>
                </a:solidFill>
              </a:rPr>
              <a:t> SOALAN UNTUK AUDIT</a:t>
            </a:r>
            <a:endParaRPr lang="en-US" sz="4000" b="1" dirty="0">
              <a:solidFill>
                <a:srgbClr val="C00000"/>
              </a:solidFill>
              <a:latin typeface="Arial" panose="020B0604020202020204" pitchFamily="34" charset="0"/>
              <a:cs typeface="Arial" panose="020B0604020202020204" pitchFamily="34" charset="0"/>
            </a:endParaRPr>
          </a:p>
        </p:txBody>
      </p:sp>
      <p:sp>
        <p:nvSpPr>
          <p:cNvPr id="9" name="Rectangle 8"/>
          <p:cNvSpPr/>
          <p:nvPr/>
        </p:nvSpPr>
        <p:spPr>
          <a:xfrm>
            <a:off x="304800" y="1371600"/>
            <a:ext cx="8382000" cy="1908215"/>
          </a:xfrm>
          <a:prstGeom prst="rect">
            <a:avLst/>
          </a:prstGeom>
        </p:spPr>
        <p:txBody>
          <a:bodyPr wrap="square">
            <a:spAutoFit/>
          </a:bodyPr>
          <a:lstStyle/>
          <a:p>
            <a:pPr marL="627063"/>
            <a:r>
              <a:rPr lang="en-US" sz="2800" dirty="0" smtClean="0"/>
              <a:t> </a:t>
            </a:r>
            <a:endParaRPr lang="en-US" sz="3000" dirty="0" smtClean="0"/>
          </a:p>
          <a:p>
            <a:endParaRPr lang="en-US" sz="3000" b="1" u="sng" dirty="0" smtClean="0">
              <a:solidFill>
                <a:srgbClr val="C00000"/>
              </a:solidFill>
              <a:latin typeface="Arial" pitchFamily="34" charset="0"/>
              <a:cs typeface="Arial" pitchFamily="34" charset="0"/>
            </a:endParaRPr>
          </a:p>
          <a:p>
            <a:endParaRPr lang="en-US" sz="3000" b="1" u="sng" dirty="0" smtClean="0">
              <a:solidFill>
                <a:srgbClr val="C00000"/>
              </a:solidFill>
              <a:latin typeface="Arial" pitchFamily="34" charset="0"/>
              <a:cs typeface="Arial" pitchFamily="34" charset="0"/>
            </a:endParaRPr>
          </a:p>
          <a:p>
            <a:pPr marL="627063">
              <a:buFont typeface="Arial" pitchFamily="34" charset="0"/>
              <a:buChar char="•"/>
            </a:pPr>
            <a:endParaRPr lang="en-US" sz="3000" dirty="0">
              <a:latin typeface="Arial" pitchFamily="34" charset="0"/>
              <a:cs typeface="Arial" pitchFamily="34" charset="0"/>
            </a:endParaRPr>
          </a:p>
        </p:txBody>
      </p:sp>
      <p:sp>
        <p:nvSpPr>
          <p:cNvPr id="11" name="Content Placeholder 2"/>
          <p:cNvSpPr>
            <a:spLocks noGrp="1"/>
          </p:cNvSpPr>
          <p:nvPr>
            <p:ph idx="1"/>
          </p:nvPr>
        </p:nvSpPr>
        <p:spPr>
          <a:xfrm>
            <a:off x="0" y="1143000"/>
            <a:ext cx="9144000" cy="4800600"/>
          </a:xfrm>
        </p:spPr>
        <p:txBody>
          <a:bodyPr>
            <a:normAutofit lnSpcReduction="10000"/>
          </a:bodyPr>
          <a:lstStyle/>
          <a:p>
            <a:pPr marL="742950" indent="-742950">
              <a:buFont typeface="+mj-lt"/>
              <a:buAutoNum type="arabicPeriod" startAt="7"/>
            </a:pPr>
            <a:r>
              <a:rPr lang="en-GB" sz="3800" b="1" dirty="0" err="1" smtClean="0"/>
              <a:t>Apakah</a:t>
            </a:r>
            <a:r>
              <a:rPr lang="en-GB" sz="3800" b="1" dirty="0" smtClean="0"/>
              <a:t> </a:t>
            </a:r>
            <a:r>
              <a:rPr lang="en-GB" sz="3800" b="1" dirty="0" err="1"/>
              <a:t>geran</a:t>
            </a:r>
            <a:r>
              <a:rPr lang="en-GB" sz="3800" b="1" dirty="0"/>
              <a:t> </a:t>
            </a:r>
            <a:r>
              <a:rPr lang="en-GB" sz="3800" b="1" dirty="0" err="1"/>
              <a:t>penyelidikan</a:t>
            </a:r>
            <a:r>
              <a:rPr lang="en-GB" sz="3800" b="1" dirty="0"/>
              <a:t> </a:t>
            </a:r>
            <a:r>
              <a:rPr lang="en-GB" sz="3800" b="1" dirty="0" smtClean="0"/>
              <a:t>yang </a:t>
            </a:r>
            <a:r>
              <a:rPr lang="en-GB" sz="3800" b="1" dirty="0" err="1" smtClean="0"/>
              <a:t>ada</a:t>
            </a:r>
            <a:r>
              <a:rPr lang="en-GB" sz="3800" b="1" dirty="0" smtClean="0"/>
              <a:t> </a:t>
            </a:r>
            <a:r>
              <a:rPr lang="en-GB" sz="3800" b="1" dirty="0" err="1" smtClean="0"/>
              <a:t>untuk</a:t>
            </a:r>
            <a:r>
              <a:rPr lang="en-GB" sz="3800" b="1" dirty="0" smtClean="0"/>
              <a:t> </a:t>
            </a:r>
            <a:r>
              <a:rPr lang="en-GB" sz="3800" b="1" dirty="0" err="1" smtClean="0"/>
              <a:t>pensyarah</a:t>
            </a:r>
            <a:r>
              <a:rPr lang="en-GB" sz="3800" b="1" dirty="0"/>
              <a:t>?</a:t>
            </a:r>
          </a:p>
          <a:p>
            <a:pPr marL="742950" indent="-742950">
              <a:buAutoNum type="arabicPeriod" startAt="7"/>
            </a:pPr>
            <a:endParaRPr lang="en-GB" sz="3800" b="1" dirty="0"/>
          </a:p>
          <a:p>
            <a:pPr marL="742950" indent="-742950">
              <a:buAutoNum type="arabicPeriod" startAt="7"/>
            </a:pPr>
            <a:r>
              <a:rPr lang="en-GB" sz="3800" b="1" dirty="0" err="1"/>
              <a:t>Adakah</a:t>
            </a:r>
            <a:r>
              <a:rPr lang="en-GB" sz="3800" b="1" dirty="0"/>
              <a:t> </a:t>
            </a:r>
            <a:r>
              <a:rPr lang="en-GB" sz="3800" b="1" dirty="0" err="1"/>
              <a:t>anda</a:t>
            </a:r>
            <a:r>
              <a:rPr lang="en-GB" sz="3800" b="1" dirty="0"/>
              <a:t> </a:t>
            </a:r>
            <a:r>
              <a:rPr lang="en-GB" sz="3800" b="1" dirty="0" err="1"/>
              <a:t>tahu</a:t>
            </a:r>
            <a:r>
              <a:rPr lang="en-GB" sz="3800" b="1" dirty="0"/>
              <a:t> </a:t>
            </a:r>
            <a:r>
              <a:rPr lang="en-GB" sz="3800" b="1" dirty="0" err="1"/>
              <a:t>kriteria</a:t>
            </a:r>
            <a:r>
              <a:rPr lang="en-GB" sz="3800" b="1" dirty="0"/>
              <a:t> yang </a:t>
            </a:r>
            <a:r>
              <a:rPr lang="en-GB" sz="3800" b="1" dirty="0" err="1"/>
              <a:t>digunakan</a:t>
            </a:r>
            <a:r>
              <a:rPr lang="en-GB" sz="3800" b="1" dirty="0"/>
              <a:t> </a:t>
            </a:r>
            <a:r>
              <a:rPr lang="en-GB" sz="3800" b="1" dirty="0" err="1"/>
              <a:t>untuk</a:t>
            </a:r>
            <a:r>
              <a:rPr lang="en-GB" sz="3800" b="1" dirty="0"/>
              <a:t> </a:t>
            </a:r>
            <a:r>
              <a:rPr lang="en-GB" sz="3800" b="1" dirty="0" err="1"/>
              <a:t>pemberian</a:t>
            </a:r>
            <a:r>
              <a:rPr lang="en-GB" sz="3800" b="1" dirty="0"/>
              <a:t> </a:t>
            </a:r>
            <a:r>
              <a:rPr lang="en-GB" sz="3800" b="1" dirty="0" err="1" smtClean="0"/>
              <a:t>geran</a:t>
            </a:r>
            <a:r>
              <a:rPr lang="en-GB" sz="3800" b="1" dirty="0" smtClean="0"/>
              <a:t>?</a:t>
            </a:r>
            <a:endParaRPr lang="en-GB" sz="3800" b="1" dirty="0"/>
          </a:p>
          <a:p>
            <a:pPr marL="742950" indent="-742950">
              <a:buAutoNum type="arabicPeriod" startAt="7"/>
            </a:pPr>
            <a:endParaRPr lang="en-GB" sz="3800" b="1" dirty="0"/>
          </a:p>
          <a:p>
            <a:pPr marL="742950" indent="-742950">
              <a:buAutoNum type="arabicPeriod" startAt="7"/>
            </a:pPr>
            <a:r>
              <a:rPr lang="en-GB" sz="3800" b="1" dirty="0" err="1"/>
              <a:t>Bagaimanakah</a:t>
            </a:r>
            <a:r>
              <a:rPr lang="en-GB" sz="3800" b="1" dirty="0"/>
              <a:t> </a:t>
            </a:r>
            <a:r>
              <a:rPr lang="en-GB" sz="3800" b="1" dirty="0" err="1"/>
              <a:t>maklumat</a:t>
            </a:r>
            <a:r>
              <a:rPr lang="en-GB" sz="3800" b="1" dirty="0"/>
              <a:t> </a:t>
            </a:r>
            <a:r>
              <a:rPr lang="en-GB" sz="3800" b="1" dirty="0" err="1"/>
              <a:t>dan</a:t>
            </a:r>
            <a:r>
              <a:rPr lang="en-GB" sz="3800" b="1" dirty="0"/>
              <a:t> </a:t>
            </a:r>
            <a:r>
              <a:rPr lang="en-GB" sz="3800" b="1" dirty="0" err="1"/>
              <a:t>perubahan</a:t>
            </a:r>
            <a:r>
              <a:rPr lang="en-GB" sz="3800" b="1" dirty="0"/>
              <a:t> </a:t>
            </a:r>
            <a:r>
              <a:rPr lang="en-GB" sz="3800" b="1" dirty="0" err="1" smtClean="0"/>
              <a:t>polisi</a:t>
            </a:r>
            <a:r>
              <a:rPr lang="en-GB" sz="3800" b="1" dirty="0" smtClean="0"/>
              <a:t> </a:t>
            </a:r>
            <a:r>
              <a:rPr lang="en-GB" sz="3800" b="1" dirty="0" err="1" smtClean="0"/>
              <a:t>disampaikan</a:t>
            </a:r>
            <a:r>
              <a:rPr lang="en-GB" sz="3800" b="1" dirty="0" smtClean="0"/>
              <a:t>?</a:t>
            </a:r>
            <a:endParaRPr lang="en-GB" sz="3800" b="1" dirty="0"/>
          </a:p>
          <a:p>
            <a:pPr marL="742950" indent="-742950">
              <a:buAutoNum type="arabicPeriod" startAt="7"/>
            </a:pPr>
            <a:endParaRPr lang="en-GB" sz="3800" dirty="0" smtClean="0"/>
          </a:p>
          <a:p>
            <a:pPr marL="742950" indent="-742950">
              <a:buNone/>
            </a:pPr>
            <a:endParaRPr lang="en-GB" sz="3800" dirty="0" smtClean="0"/>
          </a:p>
          <a:p>
            <a:pPr marL="609600" indent="-430213">
              <a:buNone/>
            </a:pPr>
            <a:endParaRPr lang="en-GB" sz="4200" dirty="0" smtClean="0"/>
          </a:p>
          <a:p>
            <a:pPr marL="1009650" lvl="1" indent="-430213"/>
            <a:endParaRPr lang="en-GB" sz="3800" dirty="0" smtClean="0">
              <a:solidFill>
                <a:srgbClr val="0000FF"/>
              </a:solidFill>
            </a:endParaRPr>
          </a:p>
          <a:p>
            <a:pPr marL="1009650" lvl="1" indent="-609600">
              <a:buNone/>
            </a:pPr>
            <a:endParaRPr lang="en-GB"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
          <p:cNvSpPr txBox="1">
            <a:spLocks/>
          </p:cNvSpPr>
          <p:nvPr/>
        </p:nvSpPr>
        <p:spPr>
          <a:xfrm>
            <a:off x="304800" y="1295400"/>
            <a:ext cx="8229600" cy="3886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bg1">
                    <a:lumMod val="50000"/>
                  </a:schemeClr>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effectLst/>
                <a:uLnTx/>
                <a:uFillTx/>
                <a:latin typeface="Arial" pitchFamily="34" charset="0"/>
                <a:ea typeface="+mj-ea"/>
                <a:cs typeface="Arial" pitchFamily="34" charset="0"/>
              </a:rPr>
              <a:t>BACA DAN FAHAMI</a:t>
            </a:r>
            <a:r>
              <a:rPr kumimoji="0" lang="en-US" sz="2400" b="1" i="0" u="none" strike="noStrike" kern="1200" cap="none" spc="0" normalizeH="0" noProof="0" dirty="0" smtClean="0">
                <a:ln>
                  <a:noFill/>
                </a:ln>
                <a:effectLst/>
                <a:uLnTx/>
                <a:uFillTx/>
                <a:latin typeface="Arial" pitchFamily="34" charset="0"/>
                <a:ea typeface="+mj-ea"/>
                <a:cs typeface="Arial" pitchFamily="34" charset="0"/>
              </a:rPr>
              <a:t> MAKLUMAT YG TERKANDUNG DALAM DOKUMEN </a:t>
            </a:r>
            <a:r>
              <a:rPr lang="en-US" sz="2400" b="1" dirty="0" smtClean="0">
                <a:latin typeface="Arial" pitchFamily="34" charset="0"/>
                <a:ea typeface="+mj-ea"/>
                <a:cs typeface="Arial" pitchFamily="34" charset="0"/>
              </a:rPr>
              <a:t>INI…</a:t>
            </a:r>
            <a:r>
              <a:rPr kumimoji="0" lang="en-US" sz="2400" b="1" i="0" u="none" strike="noStrike" kern="1200" cap="none" spc="0" normalizeH="0" noProof="0" dirty="0" smtClean="0">
                <a:ln>
                  <a:noFill/>
                </a:ln>
                <a:effectLst/>
                <a:uLnTx/>
                <a:uFillTx/>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baseline="0"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baseline="0"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Char char="•"/>
              <a:tabLst/>
              <a:defRPr/>
            </a:pPr>
            <a:r>
              <a:rPr lang="en-US" sz="2400" b="1" baseline="0" dirty="0" smtClean="0">
                <a:solidFill>
                  <a:schemeClr val="bg1">
                    <a:lumMod val="50000"/>
                  </a:schemeClr>
                </a:solidFill>
                <a:latin typeface="Arial" pitchFamily="34" charset="0"/>
                <a:ea typeface="+mj-ea"/>
                <a:cs typeface="Arial" pitchFamily="34" charset="0"/>
              </a:rPr>
              <a:t> </a:t>
            </a:r>
            <a:r>
              <a:rPr lang="en-US" sz="2400" b="1" baseline="0" dirty="0" smtClean="0">
                <a:latin typeface="Arial" pitchFamily="34" charset="0"/>
                <a:ea typeface="+mj-ea"/>
                <a:cs typeface="Arial" pitchFamily="34" charset="0"/>
              </a:rPr>
              <a:t>SEDIAKAN</a:t>
            </a:r>
            <a:r>
              <a:rPr lang="en-US" sz="2400" b="1" dirty="0" smtClean="0">
                <a:latin typeface="Arial" pitchFamily="34" charset="0"/>
                <a:ea typeface="+mj-ea"/>
                <a:cs typeface="Arial" pitchFamily="34" charset="0"/>
              </a:rPr>
              <a:t> DOKUMEN SOKONGAN MENGIKUT PTJ MASING-MASING TERTAKLUK KEPADA KEPERLUAN </a:t>
            </a:r>
            <a:endParaRPr kumimoji="0" lang="en-US" sz="1800" b="0" i="0" u="none" strike="noStrike" kern="1200" cap="none" spc="0" normalizeH="0" baseline="0" noProof="0" dirty="0">
              <a:ln>
                <a:noFill/>
              </a:ln>
              <a:effectLst/>
              <a:uLnTx/>
              <a:uFillTx/>
              <a:latin typeface="Arial" pitchFamily="34" charset="0"/>
              <a:ea typeface="+mj-ea"/>
              <a:cs typeface="Arial" pitchFamily="34" charset="0"/>
            </a:endParaRPr>
          </a:p>
        </p:txBody>
      </p:sp>
      <p:pic>
        <p:nvPicPr>
          <p:cNvPr id="8" name="Picture 2" descr="E:\IMG_0002.jpg"/>
          <p:cNvPicPr>
            <a:picLocks noChangeAspect="1" noChangeArrowheads="1"/>
          </p:cNvPicPr>
          <p:nvPr/>
        </p:nvPicPr>
        <p:blipFill>
          <a:blip r:embed="rId3" cstate="print"/>
          <a:srcRect/>
          <a:stretch>
            <a:fillRect/>
          </a:stretch>
        </p:blipFill>
        <p:spPr bwMode="auto">
          <a:xfrm>
            <a:off x="2895600" y="1371600"/>
            <a:ext cx="2819400" cy="4038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6" name="Title 1"/>
          <p:cNvSpPr txBox="1">
            <a:spLocks/>
          </p:cNvSpPr>
          <p:nvPr/>
        </p:nvSpPr>
        <p:spPr>
          <a:xfrm>
            <a:off x="304800" y="1295400"/>
            <a:ext cx="8229600" cy="3962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Arial" pitchFamily="34" charset="0"/>
                <a:ea typeface="+mj-ea"/>
                <a:cs typeface="Arial" pitchFamily="34" charset="0"/>
              </a:rPr>
              <a:t>JANGAN LUPA MENGHAYATI </a:t>
            </a:r>
            <a:r>
              <a:rPr kumimoji="0" lang="en-US" sz="2400" b="1" i="0" u="none" strike="noStrike" kern="1200" cap="none" spc="0" normalizeH="0" noProof="0" dirty="0" smtClean="0">
                <a:ln>
                  <a:noFill/>
                </a:ln>
                <a:effectLst/>
                <a:uLnTx/>
                <a:uFillTx/>
                <a:latin typeface="Arial" pitchFamily="34" charset="0"/>
                <a:ea typeface="+mj-ea"/>
                <a:cs typeface="Arial" pitchFamily="34" charset="0"/>
              </a:rPr>
              <a:t>PELAN STRATEGIK UPM 2014-2020</a:t>
            </a:r>
            <a:r>
              <a:rPr lang="en-US" sz="2400" b="1" dirty="0" smtClean="0">
                <a:solidFill>
                  <a:schemeClr val="bg1">
                    <a:lumMod val="50000"/>
                  </a:schemeClr>
                </a:solidFill>
                <a:latin typeface="Arial" pitchFamily="34" charset="0"/>
                <a:ea typeface="+mj-ea"/>
                <a:cs typeface="Arial" pitchFamily="34" charset="0"/>
              </a:rPr>
              <a:t>…</a:t>
            </a:r>
            <a:r>
              <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8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chemeClr val="bg1">
                  <a:lumMod val="50000"/>
                </a:schemeClr>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baseline="0" dirty="0" smtClean="0">
              <a:solidFill>
                <a:schemeClr val="bg1">
                  <a:lumMod val="50000"/>
                </a:schemeClr>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chemeClr val="bg1">
                  <a:lumMod val="50000"/>
                </a:schemeClr>
              </a:solidFill>
              <a:latin typeface="Arial" pitchFamily="34" charset="0"/>
              <a:ea typeface="+mj-ea"/>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447800"/>
            <a:ext cx="2917773" cy="4115210"/>
          </a:xfrm>
          <a:prstGeom prst="rect">
            <a:avLst/>
          </a:prstGeom>
        </p:spPr>
      </p:pic>
      <p:sp>
        <p:nvSpPr>
          <p:cNvPr id="5" name="TextBox 4"/>
          <p:cNvSpPr txBox="1"/>
          <p:nvPr/>
        </p:nvSpPr>
        <p:spPr>
          <a:xfrm>
            <a:off x="8534400" y="1295400"/>
            <a:ext cx="184731" cy="369332"/>
          </a:xfrm>
          <a:prstGeom prst="rect">
            <a:avLst/>
          </a:prstGeom>
          <a:noFill/>
        </p:spPr>
        <p:txBody>
          <a:bodyPr wrap="none" rtlCol="0">
            <a:spAutoFit/>
          </a:bodyPr>
          <a:lstStyle/>
          <a:p>
            <a:endParaRPr lang="ms-MY" dirty="0"/>
          </a:p>
        </p:txBody>
      </p:sp>
      <p:sp>
        <p:nvSpPr>
          <p:cNvPr id="7" name="TextBox 6"/>
          <p:cNvSpPr txBox="1"/>
          <p:nvPr/>
        </p:nvSpPr>
        <p:spPr>
          <a:xfrm>
            <a:off x="4283366" y="2122438"/>
            <a:ext cx="3412834" cy="1754326"/>
          </a:xfrm>
          <a:prstGeom prst="rect">
            <a:avLst/>
          </a:prstGeom>
          <a:noFill/>
        </p:spPr>
        <p:txBody>
          <a:bodyPr wrap="square" rtlCol="0">
            <a:spAutoFit/>
          </a:bodyPr>
          <a:lstStyle/>
          <a:p>
            <a:r>
              <a:rPr lang="en-US" sz="3600" b="1" dirty="0" smtClean="0"/>
              <a:t>HALA TUJU UPM DALAM </a:t>
            </a:r>
            <a:r>
              <a:rPr lang="en-US" sz="3600" b="1" dirty="0" smtClean="0">
                <a:solidFill>
                  <a:srgbClr val="00B050"/>
                </a:solidFill>
              </a:rPr>
              <a:t>PUTRA GLOBAL 200</a:t>
            </a:r>
            <a:endParaRPr lang="ms-MY" sz="3600" b="1" dirty="0">
              <a:solidFill>
                <a:srgbClr val="00B050"/>
              </a:solidFill>
            </a:endParaRPr>
          </a:p>
        </p:txBody>
      </p:sp>
    </p:spTree>
    <p:extLst>
      <p:ext uri="{BB962C8B-B14F-4D97-AF65-F5344CB8AC3E}">
        <p14:creationId xmlns:p14="http://schemas.microsoft.com/office/powerpoint/2010/main" val="76247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3" name="TextBox 2"/>
          <p:cNvSpPr txBox="1"/>
          <p:nvPr/>
        </p:nvSpPr>
        <p:spPr>
          <a:xfrm>
            <a:off x="762000" y="736937"/>
            <a:ext cx="7391400" cy="1015663"/>
          </a:xfrm>
          <a:prstGeom prst="rect">
            <a:avLst/>
          </a:prstGeom>
          <a:noFill/>
        </p:spPr>
        <p:txBody>
          <a:bodyPr wrap="square" rtlCol="0">
            <a:spAutoFit/>
          </a:bodyPr>
          <a:lstStyle/>
          <a:p>
            <a:pPr algn="ctr"/>
            <a:r>
              <a:rPr lang="en-US" sz="6000" b="1" dirty="0" smtClean="0">
                <a:solidFill>
                  <a:srgbClr val="A31435"/>
                </a:solidFill>
                <a:latin typeface="Arial" panose="020B0604020202020204" pitchFamily="34" charset="0"/>
                <a:cs typeface="Arial" panose="020B0604020202020204" pitchFamily="34" charset="0"/>
              </a:rPr>
              <a:t>TARIKH PENTING!!!</a:t>
            </a:r>
            <a:endParaRPr lang="ms-MY" sz="6000" b="1" dirty="0">
              <a:solidFill>
                <a:srgbClr val="A31435"/>
              </a:solidFill>
              <a:latin typeface="Arial" panose="020B0604020202020204" pitchFamily="34" charset="0"/>
              <a:cs typeface="Arial" panose="020B0604020202020204" pitchFamily="34" charset="0"/>
            </a:endParaRPr>
          </a:p>
        </p:txBody>
      </p:sp>
      <p:sp>
        <p:nvSpPr>
          <p:cNvPr id="5" name="Rectangle 4"/>
          <p:cNvSpPr/>
          <p:nvPr/>
        </p:nvSpPr>
        <p:spPr>
          <a:xfrm>
            <a:off x="609600" y="2209800"/>
            <a:ext cx="7848600" cy="646331"/>
          </a:xfrm>
          <a:prstGeom prst="rect">
            <a:avLst/>
          </a:prstGeom>
        </p:spPr>
        <p:txBody>
          <a:bodyPr wrap="square">
            <a:spAutoFit/>
          </a:bodyPr>
          <a:lstStyle/>
          <a:p>
            <a:pPr algn="ctr"/>
            <a:r>
              <a:rPr lang="ms-MY" sz="3600" b="1" dirty="0" smtClean="0">
                <a:latin typeface="Arial" panose="020B0604020202020204" pitchFamily="34" charset="0"/>
                <a:cs typeface="Arial" panose="020B0604020202020204" pitchFamily="34" charset="0"/>
              </a:rPr>
              <a:t>Audit </a:t>
            </a:r>
            <a:r>
              <a:rPr lang="ms-MY" sz="3600" b="1" dirty="0">
                <a:latin typeface="Arial" panose="020B0604020202020204" pitchFamily="34" charset="0"/>
                <a:cs typeface="Arial" panose="020B0604020202020204" pitchFamily="34" charset="0"/>
              </a:rPr>
              <a:t>Pengekalan </a:t>
            </a:r>
            <a:r>
              <a:rPr lang="ms-MY" sz="3600" b="1" dirty="0" err="1" smtClean="0">
                <a:latin typeface="Arial" panose="020B0604020202020204" pitchFamily="34" charset="0"/>
                <a:cs typeface="Arial" panose="020B0604020202020204" pitchFamily="34" charset="0"/>
              </a:rPr>
              <a:t>Swaakreditasi</a:t>
            </a:r>
            <a:endParaRPr lang="ms-MY" sz="3600" b="1" dirty="0">
              <a:latin typeface="Arial" panose="020B0604020202020204" pitchFamily="34" charset="0"/>
              <a:cs typeface="Arial" panose="020B0604020202020204" pitchFamily="34" charset="0"/>
            </a:endParaRPr>
          </a:p>
        </p:txBody>
      </p:sp>
      <p:sp>
        <p:nvSpPr>
          <p:cNvPr id="7" name="Rectangle 6"/>
          <p:cNvSpPr/>
          <p:nvPr/>
        </p:nvSpPr>
        <p:spPr>
          <a:xfrm>
            <a:off x="175117" y="3000101"/>
            <a:ext cx="8565166" cy="769441"/>
          </a:xfrm>
          <a:prstGeom prst="rect">
            <a:avLst/>
          </a:prstGeom>
        </p:spPr>
        <p:txBody>
          <a:bodyPr wrap="none">
            <a:spAutoFit/>
          </a:bodyPr>
          <a:lstStyle/>
          <a:p>
            <a:pPr algn="ctr">
              <a:buNone/>
            </a:pPr>
            <a:r>
              <a:rPr lang="ms-MY" sz="4400" b="1" dirty="0">
                <a:solidFill>
                  <a:srgbClr val="FF0000"/>
                </a:solidFill>
                <a:latin typeface="Arial" panose="020B0604020202020204" pitchFamily="34" charset="0"/>
                <a:cs typeface="Arial" panose="020B0604020202020204" pitchFamily="34" charset="0"/>
              </a:rPr>
              <a:t>28 September – 2 Oktober 2015</a:t>
            </a:r>
          </a:p>
        </p:txBody>
      </p:sp>
    </p:spTree>
    <p:extLst>
      <p:ext uri="{BB962C8B-B14F-4D97-AF65-F5344CB8AC3E}">
        <p14:creationId xmlns:p14="http://schemas.microsoft.com/office/powerpoint/2010/main" val="364337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2000" tmFilter="0, 0; .2, .5; .8, .5; 1, 0"/>
                                        <p:tgtEl>
                                          <p:spTgt spid="7">
                                            <p:txEl>
                                              <p:pRg st="0" end="0"/>
                                            </p:txEl>
                                          </p:spTgt>
                                        </p:tgtEl>
                                      </p:cBhvr>
                                    </p:animEffect>
                                    <p:animScale>
                                      <p:cBhvr>
                                        <p:cTn id="7" dur="100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5592763"/>
          </a:xfrm>
        </p:spPr>
        <p:txBody>
          <a:bodyPr>
            <a:normAutofit/>
          </a:bodyPr>
          <a:lstStyle/>
          <a:p>
            <a:pPr>
              <a:buNone/>
            </a:pPr>
            <a:r>
              <a:rPr lang="ms-MY" b="1" dirty="0" smtClean="0">
                <a:latin typeface="Arial" pitchFamily="34" charset="0"/>
                <a:cs typeface="Arial" pitchFamily="34" charset="0"/>
              </a:rPr>
              <a:t>   </a:t>
            </a:r>
            <a:r>
              <a:rPr lang="ms-MY" sz="4000" b="1" dirty="0" smtClean="0">
                <a:solidFill>
                  <a:srgbClr val="A31435"/>
                </a:solidFill>
                <a:latin typeface="Arial" pitchFamily="34" charset="0"/>
                <a:cs typeface="Arial" pitchFamily="34" charset="0"/>
              </a:rPr>
              <a:t>Prosedur lain </a:t>
            </a:r>
            <a:r>
              <a:rPr lang="ms-MY" b="1" dirty="0" smtClean="0">
                <a:latin typeface="Arial" pitchFamily="34" charset="0"/>
                <a:cs typeface="Arial" pitchFamily="34" charset="0"/>
              </a:rPr>
              <a:t>yang menyokong Pengurusan Jaminan Kualiti Akademik bagi Swaakreditasi: </a:t>
            </a:r>
          </a:p>
          <a:p>
            <a:pPr>
              <a:buNone/>
            </a:pPr>
            <a:endParaRPr lang="ms-MY" dirty="0">
              <a:solidFill>
                <a:srgbClr val="0070C0"/>
              </a:solidFill>
            </a:endParaRPr>
          </a:p>
        </p:txBody>
      </p:sp>
      <p:pic>
        <p:nvPicPr>
          <p:cNvPr id="4"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5" name="TextBox 4"/>
          <p:cNvSpPr txBox="1">
            <a:spLocks noChangeArrowheads="1"/>
          </p:cNvSpPr>
          <p:nvPr/>
        </p:nvSpPr>
        <p:spPr bwMode="auto">
          <a:xfrm>
            <a:off x="900113" y="2398693"/>
            <a:ext cx="7024687" cy="954107"/>
          </a:xfrm>
          <a:prstGeom prst="rect">
            <a:avLst/>
          </a:prstGeom>
          <a:ln w="9525">
            <a:noFill/>
            <a:miter lim="800000"/>
            <a:headEnd/>
            <a:tailEnd/>
          </a:ln>
        </p:spPr>
        <p:style>
          <a:lnRef idx="0">
            <a:scrgbClr r="0" g="0" b="0"/>
          </a:lnRef>
          <a:fillRef idx="1003">
            <a:schemeClr val="lt1"/>
          </a:fillRef>
          <a:effectRef idx="0">
            <a:scrgbClr r="0" g="0" b="0"/>
          </a:effectRef>
          <a:fontRef idx="major"/>
        </p:style>
        <p:txBody>
          <a:bodyPr wrap="square">
            <a:spAutoFit/>
          </a:bodyPr>
          <a:lstStyle/>
          <a:p>
            <a:pPr marL="447675" indent="-382588">
              <a:spcBef>
                <a:spcPct val="20000"/>
              </a:spcBef>
              <a:buClr>
                <a:schemeClr val="accent1"/>
              </a:buClr>
              <a:buSzPct val="80000"/>
            </a:pPr>
            <a:r>
              <a:rPr lang="en-US" sz="2800" b="1" dirty="0"/>
              <a:t>1.  PROGRAM BAHARU PENGAJIAN PRA SISWAZAH (UPM/PU/PS/P001)</a:t>
            </a:r>
          </a:p>
        </p:txBody>
      </p:sp>
      <p:sp>
        <p:nvSpPr>
          <p:cNvPr id="6" name="TextBox 5"/>
          <p:cNvSpPr txBox="1"/>
          <p:nvPr/>
        </p:nvSpPr>
        <p:spPr>
          <a:xfrm>
            <a:off x="889000" y="3886200"/>
            <a:ext cx="7035800" cy="954107"/>
          </a:xfrm>
          <a:prstGeom prst="rect">
            <a:avLst/>
          </a:prstGeom>
        </p:spPr>
        <p:style>
          <a:lnRef idx="0">
            <a:scrgbClr r="0" g="0" b="0"/>
          </a:lnRef>
          <a:fillRef idx="1003">
            <a:schemeClr val="lt1"/>
          </a:fillRef>
          <a:effectRef idx="0">
            <a:scrgbClr r="0" g="0" b="0"/>
          </a:effectRef>
          <a:fontRef idx="major"/>
        </p:style>
        <p:txBody>
          <a:bodyPr wrap="square">
            <a:spAutoFit/>
          </a:bodyPr>
          <a:lstStyle/>
          <a:p>
            <a:pPr marL="457200" indent="-457200">
              <a:buFontTx/>
              <a:buAutoNum type="arabicPeriod" startAt="2"/>
              <a:defRPr/>
            </a:pPr>
            <a:r>
              <a:rPr lang="en-MY" sz="2800" b="1" dirty="0"/>
              <a:t>PROGRAM BAHARU PENGAJIAN SISWAZAH   </a:t>
            </a:r>
          </a:p>
          <a:p>
            <a:pPr>
              <a:defRPr/>
            </a:pPr>
            <a:r>
              <a:rPr lang="en-MY" sz="2800" b="1" dirty="0"/>
              <a:t>     (UPM/PU/S/P001)</a:t>
            </a:r>
          </a:p>
        </p:txBody>
      </p:sp>
      <p:sp>
        <p:nvSpPr>
          <p:cNvPr id="2" name="TextBox 1"/>
          <p:cNvSpPr txBox="1"/>
          <p:nvPr/>
        </p:nvSpPr>
        <p:spPr>
          <a:xfrm>
            <a:off x="1358900" y="5486400"/>
            <a:ext cx="6096000" cy="369332"/>
          </a:xfrm>
          <a:prstGeom prst="rect">
            <a:avLst/>
          </a:prstGeom>
          <a:noFill/>
        </p:spPr>
        <p:txBody>
          <a:bodyPr wrap="square" rtlCol="0">
            <a:spAutoFit/>
          </a:bodyPr>
          <a:lstStyle/>
          <a:p>
            <a:r>
              <a:rPr lang="ms-MY" b="1" dirty="0" smtClean="0">
                <a:solidFill>
                  <a:srgbClr val="C00000"/>
                </a:solidFill>
              </a:rPr>
              <a:t>Sila rujuk dalam laman sesawang Sistem ISO UPM…….</a:t>
            </a:r>
            <a:endParaRPr lang="ms-MY"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UPM-Template_Option-1.jpg"/>
          <p:cNvPicPr>
            <a:picLocks noChangeAspect="1"/>
          </p:cNvPicPr>
          <p:nvPr/>
        </p:nvPicPr>
        <p:blipFill>
          <a:blip r:embed="rId2" cstate="print"/>
          <a:stretch>
            <a:fillRect/>
          </a:stretch>
        </p:blipFill>
        <p:spPr>
          <a:xfrm>
            <a:off x="0" y="2702"/>
            <a:ext cx="9144000" cy="6852596"/>
          </a:xfrm>
          <a:prstGeom prst="rect">
            <a:avLst/>
          </a:prstGeom>
        </p:spPr>
      </p:pic>
      <p:sp>
        <p:nvSpPr>
          <p:cNvPr id="4" name="Title 1"/>
          <p:cNvSpPr txBox="1">
            <a:spLocks/>
          </p:cNvSpPr>
          <p:nvPr/>
        </p:nvSpPr>
        <p:spPr>
          <a:xfrm>
            <a:off x="0" y="36576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s-MY" sz="4800" b="0" i="0" u="none" strike="noStrike" kern="1200" cap="none" spc="0" normalizeH="0" baseline="0" dirty="0" smtClean="0">
                <a:ln>
                  <a:noFill/>
                </a:ln>
                <a:effectLst/>
                <a:uLnTx/>
                <a:uFillTx/>
                <a:latin typeface="Times New Roman"/>
                <a:ea typeface="+mj-ea"/>
                <a:cs typeface="Times New Roman"/>
              </a:rPr>
              <a:t>Terima Kasih | </a:t>
            </a:r>
            <a:r>
              <a:rPr kumimoji="0" lang="ms-MY" sz="4800" b="0" i="1" u="none" strike="noStrike" kern="1200" cap="none" spc="0" normalizeH="0" baseline="0" dirty="0" smtClean="0">
                <a:ln>
                  <a:noFill/>
                </a:ln>
                <a:effectLst/>
                <a:uLnTx/>
                <a:uFillTx/>
                <a:latin typeface="Times New Roman"/>
                <a:ea typeface="+mj-ea"/>
                <a:cs typeface="Times New Roman"/>
              </a:rPr>
              <a:t>Thank You</a:t>
            </a:r>
            <a:endParaRPr kumimoji="0" lang="ms-MY" sz="4800" b="0" i="1" u="none" strike="noStrike" kern="1200" cap="none" spc="0" normalizeH="0" baseline="0" dirty="0">
              <a:ln>
                <a:noFill/>
              </a:ln>
              <a:effectLst/>
              <a:uLnTx/>
              <a:uFillTx/>
              <a:latin typeface="Times New Roman"/>
              <a:ea typeface="+mj-ea"/>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54563"/>
          </a:xfrm>
        </p:spPr>
        <p:txBody>
          <a:bodyPr/>
          <a:lstStyle/>
          <a:p>
            <a:pPr>
              <a:buNone/>
            </a:pPr>
            <a:r>
              <a:rPr lang="en-US" dirty="0" smtClean="0"/>
              <a:t>    </a:t>
            </a: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5" name="Rectangle 4"/>
          <p:cNvSpPr/>
          <p:nvPr/>
        </p:nvSpPr>
        <p:spPr>
          <a:xfrm>
            <a:off x="381000" y="1219200"/>
            <a:ext cx="8382000" cy="1938992"/>
          </a:xfrm>
          <a:prstGeom prst="rect">
            <a:avLst/>
          </a:prstGeom>
        </p:spPr>
        <p:txBody>
          <a:bodyPr wrap="square">
            <a:spAutoFit/>
          </a:bodyPr>
          <a:lstStyle/>
          <a:p>
            <a:pPr marL="342900" indent="-342900" algn="just">
              <a:buFont typeface="Wingdings" panose="05000000000000000000" pitchFamily="2" charset="2"/>
              <a:buChar char="§"/>
            </a:pPr>
            <a:r>
              <a:rPr lang="ms-MY" sz="2000" b="1" dirty="0" smtClean="0">
                <a:latin typeface="Arial" pitchFamily="34" charset="0"/>
                <a:cs typeface="Arial" pitchFamily="34" charset="0"/>
              </a:rPr>
              <a:t>Satu status yang melayakkan sesebuah universiti mengakreditasi sendiri program pengajian tanpa perlu mendapatkan kelulusan MQA dan KPM (hanya perlu dimaklumkan sahaja). Namun begitu ia masih tertakluk kepada audit pemantauan secara berterusan oleh pihak MQA</a:t>
            </a:r>
          </a:p>
          <a:p>
            <a:pPr algn="just"/>
            <a:endParaRPr lang="ms-MY" sz="2000" dirty="0" smtClean="0">
              <a:latin typeface="Arial" pitchFamily="34" charset="0"/>
              <a:cs typeface="Arial" pitchFamily="34" charset="0"/>
            </a:endParaRPr>
          </a:p>
        </p:txBody>
      </p:sp>
      <p:sp>
        <p:nvSpPr>
          <p:cNvPr id="9" name="Title 1"/>
          <p:cNvSpPr txBox="1">
            <a:spLocks/>
          </p:cNvSpPr>
          <p:nvPr/>
        </p:nvSpPr>
        <p:spPr>
          <a:xfrm>
            <a:off x="533400" y="152400"/>
            <a:ext cx="8229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n-US" sz="3600" b="1" dirty="0">
              <a:solidFill>
                <a:srgbClr val="FF0000"/>
              </a:solidFill>
            </a:endParaRPr>
          </a:p>
        </p:txBody>
      </p:sp>
      <p:sp>
        <p:nvSpPr>
          <p:cNvPr id="13" name="Rectangle 12"/>
          <p:cNvSpPr/>
          <p:nvPr/>
        </p:nvSpPr>
        <p:spPr>
          <a:xfrm>
            <a:off x="381000" y="555487"/>
            <a:ext cx="8382000" cy="190499"/>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MY"/>
          </a:p>
        </p:txBody>
      </p:sp>
      <p:sp>
        <p:nvSpPr>
          <p:cNvPr id="14" name="Rectangle 13"/>
          <p:cNvSpPr/>
          <p:nvPr/>
        </p:nvSpPr>
        <p:spPr>
          <a:xfrm>
            <a:off x="1173116" y="304800"/>
            <a:ext cx="7056484" cy="707886"/>
          </a:xfrm>
          <a:prstGeom prst="rect">
            <a:avLst/>
          </a:prstGeom>
        </p:spPr>
        <p:txBody>
          <a:bodyPr wrap="none">
            <a:spAutoFit/>
          </a:bodyPr>
          <a:lstStyle/>
          <a:p>
            <a:pPr algn="ctr"/>
            <a:r>
              <a:rPr lang="en-GB" sz="4000" b="1" dirty="0">
                <a:solidFill>
                  <a:srgbClr val="A31435"/>
                </a:solidFill>
                <a:latin typeface="Arial" pitchFamily="34" charset="0"/>
                <a:cs typeface="Arial" pitchFamily="34" charset="0"/>
              </a:rPr>
              <a:t>APAKAH SWAAKREDITASI?</a:t>
            </a:r>
            <a:endParaRPr lang="en-US" sz="4000" b="1" dirty="0">
              <a:solidFill>
                <a:srgbClr val="A31435"/>
              </a:solidFill>
              <a:latin typeface="Arial" pitchFamily="34" charset="0"/>
              <a:cs typeface="Arial" pitchFamily="34" charset="0"/>
            </a:endParaRPr>
          </a:p>
        </p:txBody>
      </p:sp>
      <p:sp>
        <p:nvSpPr>
          <p:cNvPr id="2" name="TextBox 1"/>
          <p:cNvSpPr txBox="1"/>
          <p:nvPr/>
        </p:nvSpPr>
        <p:spPr>
          <a:xfrm>
            <a:off x="1844467" y="3536224"/>
            <a:ext cx="2828658" cy="1200329"/>
          </a:xfrm>
          <a:prstGeom prst="rect">
            <a:avLst/>
          </a:prstGeom>
          <a:solidFill>
            <a:schemeClr val="bg1">
              <a:lumMod val="85000"/>
            </a:schemeClr>
          </a:solidFill>
        </p:spPr>
        <p:txBody>
          <a:bodyPr wrap="square" rtlCol="0">
            <a:spAutoFit/>
          </a:bodyPr>
          <a:lstStyle/>
          <a:p>
            <a:r>
              <a:rPr lang="ms-MY" b="1" dirty="0">
                <a:solidFill>
                  <a:srgbClr val="A31435"/>
                </a:solidFill>
                <a:latin typeface="Arial" pitchFamily="34" charset="0"/>
                <a:cs typeface="Arial" pitchFamily="34" charset="0"/>
              </a:rPr>
              <a:t>UPM telah berjaya dianugerahkan status </a:t>
            </a:r>
            <a:r>
              <a:rPr lang="ms-MY" b="1" dirty="0" smtClean="0">
                <a:solidFill>
                  <a:srgbClr val="A31435"/>
                </a:solidFill>
                <a:latin typeface="Arial" pitchFamily="34" charset="0"/>
                <a:cs typeface="Arial" pitchFamily="34" charset="0"/>
              </a:rPr>
              <a:t>swaakreditasi </a:t>
            </a:r>
            <a:r>
              <a:rPr lang="ms-MY" b="1" dirty="0">
                <a:solidFill>
                  <a:srgbClr val="A31435"/>
                </a:solidFill>
                <a:latin typeface="Arial" pitchFamily="34" charset="0"/>
                <a:cs typeface="Arial" pitchFamily="34" charset="0"/>
              </a:rPr>
              <a:t>pada  </a:t>
            </a:r>
            <a:r>
              <a:rPr lang="ms-MY" b="1" dirty="0" smtClean="0">
                <a:solidFill>
                  <a:srgbClr val="A31435"/>
                </a:solidFill>
                <a:latin typeface="Arial" pitchFamily="34" charset="0"/>
                <a:cs typeface="Arial" pitchFamily="34" charset="0"/>
              </a:rPr>
              <a:t>    29 </a:t>
            </a:r>
            <a:r>
              <a:rPr lang="ms-MY" b="1" dirty="0">
                <a:solidFill>
                  <a:srgbClr val="A31435"/>
                </a:solidFill>
                <a:latin typeface="Arial" pitchFamily="34" charset="0"/>
                <a:cs typeface="Arial" pitchFamily="34" charset="0"/>
              </a:rPr>
              <a:t>April 2010. </a:t>
            </a:r>
          </a:p>
        </p:txBody>
      </p:sp>
      <p:pic>
        <p:nvPicPr>
          <p:cNvPr id="12" name="Picture 2" descr="C:\Documents and Settings\Firdaus\My Documents\all kak ina\MQA-SWA AKREDITASI UPM 2010\Scan SWA (ppt)\IMG_0015.jpg"/>
          <p:cNvPicPr>
            <a:picLocks noChangeAspect="1" noChangeArrowheads="1"/>
          </p:cNvPicPr>
          <p:nvPr/>
        </p:nvPicPr>
        <p:blipFill>
          <a:blip r:embed="rId3" cstate="print"/>
          <a:srcRect/>
          <a:stretch>
            <a:fillRect/>
          </a:stretch>
        </p:blipFill>
        <p:spPr>
          <a:xfrm rot="21412262">
            <a:off x="4582629" y="3184591"/>
            <a:ext cx="2301403" cy="3244332"/>
          </a:xfrm>
          <a:prstGeom prst="rect">
            <a:avLst/>
          </a:prstGeom>
          <a:noFill/>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8" name="TextBox 7"/>
          <p:cNvSpPr txBox="1"/>
          <p:nvPr/>
        </p:nvSpPr>
        <p:spPr>
          <a:xfrm>
            <a:off x="722883" y="2133600"/>
            <a:ext cx="2733925" cy="1323439"/>
          </a:xfrm>
          <a:prstGeom prst="rect">
            <a:avLst/>
          </a:prstGeom>
          <a:solidFill>
            <a:schemeClr val="bg1">
              <a:lumMod val="85000"/>
            </a:schemeClr>
          </a:solidFill>
        </p:spPr>
        <p:txBody>
          <a:bodyPr wrap="square" rtlCol="0">
            <a:spAutoFit/>
          </a:bodyPr>
          <a:lstStyle/>
          <a:p>
            <a:r>
              <a:rPr lang="ms-MY" sz="1600" b="1" dirty="0" smtClean="0">
                <a:solidFill>
                  <a:srgbClr val="A31435"/>
                </a:solidFill>
                <a:latin typeface="Arial" pitchFamily="34" charset="0"/>
                <a:cs typeface="Arial" pitchFamily="34" charset="0"/>
              </a:rPr>
              <a:t>Majlis penyampaian sijil</a:t>
            </a:r>
          </a:p>
          <a:p>
            <a:r>
              <a:rPr lang="en-US" sz="1600" b="1" dirty="0">
                <a:solidFill>
                  <a:srgbClr val="A31435"/>
                </a:solidFill>
                <a:latin typeface="Arial" pitchFamily="34" charset="0"/>
                <a:cs typeface="Arial" pitchFamily="34" charset="0"/>
              </a:rPr>
              <a:t>s</a:t>
            </a:r>
            <a:r>
              <a:rPr lang="en-US" sz="1600" b="1" dirty="0" smtClean="0">
                <a:solidFill>
                  <a:srgbClr val="A31435"/>
                </a:solidFill>
                <a:latin typeface="Arial" pitchFamily="34" charset="0"/>
                <a:cs typeface="Arial" pitchFamily="34" charset="0"/>
              </a:rPr>
              <a:t>tatus </a:t>
            </a:r>
            <a:r>
              <a:rPr lang="en-US" sz="1600" b="1" dirty="0" err="1">
                <a:solidFill>
                  <a:srgbClr val="A31435"/>
                </a:solidFill>
                <a:latin typeface="Arial" pitchFamily="34" charset="0"/>
                <a:cs typeface="Arial" pitchFamily="34" charset="0"/>
              </a:rPr>
              <a:t>s</a:t>
            </a:r>
            <a:r>
              <a:rPr lang="en-US" sz="1600" b="1" dirty="0" err="1" smtClean="0">
                <a:solidFill>
                  <a:srgbClr val="A31435"/>
                </a:solidFill>
                <a:latin typeface="Arial" pitchFamily="34" charset="0"/>
                <a:cs typeface="Arial" pitchFamily="34" charset="0"/>
              </a:rPr>
              <a:t>waakreditasi</a:t>
            </a:r>
            <a:endParaRPr lang="ms-MY" sz="1600" b="1" dirty="0" smtClean="0">
              <a:solidFill>
                <a:srgbClr val="A31435"/>
              </a:solidFill>
              <a:latin typeface="Arial" pitchFamily="34" charset="0"/>
              <a:cs typeface="Arial" pitchFamily="34" charset="0"/>
            </a:endParaRPr>
          </a:p>
          <a:p>
            <a:r>
              <a:rPr lang="en-US" sz="1600" b="1" dirty="0" err="1">
                <a:solidFill>
                  <a:srgbClr val="A31435"/>
                </a:solidFill>
                <a:latin typeface="Arial" pitchFamily="34" charset="0"/>
                <a:cs typeface="Arial" pitchFamily="34" charset="0"/>
              </a:rPr>
              <a:t>o</a:t>
            </a:r>
            <a:r>
              <a:rPr lang="en-US" sz="1600" b="1" dirty="0" err="1" smtClean="0">
                <a:solidFill>
                  <a:srgbClr val="A31435"/>
                </a:solidFill>
                <a:latin typeface="Arial" pitchFamily="34" charset="0"/>
                <a:cs typeface="Arial" pitchFamily="34" charset="0"/>
              </a:rPr>
              <a:t>leh</a:t>
            </a:r>
            <a:r>
              <a:rPr lang="en-US" sz="1600" b="1" dirty="0" smtClean="0">
                <a:solidFill>
                  <a:srgbClr val="A31435"/>
                </a:solidFill>
                <a:latin typeface="Arial" pitchFamily="34" charset="0"/>
                <a:cs typeface="Arial" pitchFamily="34" charset="0"/>
              </a:rPr>
              <a:t> YB </a:t>
            </a:r>
            <a:r>
              <a:rPr lang="en-US" sz="1600" b="1" dirty="0" err="1" smtClean="0">
                <a:solidFill>
                  <a:srgbClr val="A31435"/>
                </a:solidFill>
                <a:latin typeface="Arial" pitchFamily="34" charset="0"/>
                <a:cs typeface="Arial" pitchFamily="34" charset="0"/>
              </a:rPr>
              <a:t>Dato</a:t>
            </a:r>
            <a:r>
              <a:rPr lang="en-US" sz="1600" b="1" dirty="0" smtClean="0">
                <a:solidFill>
                  <a:srgbClr val="A31435"/>
                </a:solidFill>
                <a:latin typeface="Arial" pitchFamily="34" charset="0"/>
                <a:cs typeface="Arial" pitchFamily="34" charset="0"/>
              </a:rPr>
              <a:t>’ Seri Mohamed Khaled </a:t>
            </a:r>
            <a:r>
              <a:rPr lang="en-US" sz="1600" b="1" dirty="0" err="1" smtClean="0">
                <a:solidFill>
                  <a:srgbClr val="A31435"/>
                </a:solidFill>
                <a:latin typeface="Arial" pitchFamily="34" charset="0"/>
                <a:cs typeface="Arial" pitchFamily="34" charset="0"/>
              </a:rPr>
              <a:t>Nordin</a:t>
            </a:r>
            <a:r>
              <a:rPr lang="en-US" sz="1600" b="1" dirty="0" smtClean="0">
                <a:solidFill>
                  <a:srgbClr val="A31435"/>
                </a:solidFill>
                <a:latin typeface="Arial" pitchFamily="34" charset="0"/>
                <a:cs typeface="Arial" pitchFamily="34" charset="0"/>
              </a:rPr>
              <a:t> </a:t>
            </a:r>
            <a:r>
              <a:rPr lang="en-US" sz="1600" b="1" dirty="0" err="1" smtClean="0">
                <a:solidFill>
                  <a:srgbClr val="A31435"/>
                </a:solidFill>
                <a:latin typeface="Arial" pitchFamily="34" charset="0"/>
                <a:cs typeface="Arial" pitchFamily="34" charset="0"/>
              </a:rPr>
              <a:t>Pada</a:t>
            </a:r>
            <a:r>
              <a:rPr lang="en-US" sz="1600" b="1" dirty="0" smtClean="0">
                <a:solidFill>
                  <a:srgbClr val="A31435"/>
                </a:solidFill>
                <a:latin typeface="Arial" pitchFamily="34" charset="0"/>
                <a:cs typeface="Arial" pitchFamily="34" charset="0"/>
              </a:rPr>
              <a:t> 18 </a:t>
            </a:r>
            <a:r>
              <a:rPr lang="en-US" sz="1600" b="1" dirty="0">
                <a:solidFill>
                  <a:srgbClr val="A31435"/>
                </a:solidFill>
                <a:latin typeface="Arial" pitchFamily="34" charset="0"/>
                <a:cs typeface="Arial" pitchFamily="34" charset="0"/>
              </a:rPr>
              <a:t>M</a:t>
            </a:r>
            <a:r>
              <a:rPr lang="en-US" sz="1600" b="1" dirty="0" smtClean="0">
                <a:solidFill>
                  <a:srgbClr val="A31435"/>
                </a:solidFill>
                <a:latin typeface="Arial" pitchFamily="34" charset="0"/>
                <a:cs typeface="Arial" pitchFamily="34" charset="0"/>
              </a:rPr>
              <a:t>ei 2010</a:t>
            </a:r>
            <a:endParaRPr lang="ms-MY" sz="1600" b="1" dirty="0">
              <a:solidFill>
                <a:srgbClr val="A31435"/>
              </a:solidFill>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04801"/>
            <a:ext cx="4223786" cy="5973762"/>
          </a:xfrm>
          <a:prstGeom prst="rect">
            <a:avLst/>
          </a:prstGeom>
        </p:spPr>
      </p:pic>
    </p:spTree>
    <p:extLst>
      <p:ext uri="{BB962C8B-B14F-4D97-AF65-F5344CB8AC3E}">
        <p14:creationId xmlns:p14="http://schemas.microsoft.com/office/powerpoint/2010/main" val="285057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lstStyle/>
          <a:p>
            <a:pPr>
              <a:buNone/>
            </a:pPr>
            <a:r>
              <a:rPr lang="en-US" dirty="0" smtClean="0"/>
              <a:t>    </a:t>
            </a:r>
            <a:endParaRPr lang="en-US" dirty="0"/>
          </a:p>
        </p:txBody>
      </p:sp>
      <p:pic>
        <p:nvPicPr>
          <p:cNvPr id="6"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pic>
        <p:nvPicPr>
          <p:cNvPr id="7" name="Picture 2"/>
          <p:cNvPicPr>
            <a:picLocks noChangeAspect="1" noChangeArrowheads="1"/>
          </p:cNvPicPr>
          <p:nvPr/>
        </p:nvPicPr>
        <p:blipFill>
          <a:blip r:embed="rId3" cstate="print">
            <a:extLst/>
          </a:blip>
          <a:srcRect/>
          <a:stretch>
            <a:fillRect/>
          </a:stretch>
        </p:blipFill>
        <p:spPr bwMode="auto">
          <a:xfrm>
            <a:off x="762000" y="685800"/>
            <a:ext cx="7772401" cy="4648200"/>
          </a:xfrm>
          <a:prstGeom prst="roundRect">
            <a:avLst>
              <a:gd name="adj" fmla="val 20745"/>
            </a:avLst>
          </a:prstGeom>
          <a:ln>
            <a:noFill/>
          </a:ln>
          <a:effectLst>
            <a:outerShdw blurRad="152400" dist="12000" dir="900000" sy="98000" kx="110000" ky="200000" algn="tl" rotWithShape="0">
              <a:srgbClr val="000000">
                <a:alpha val="30000"/>
              </a:srgbClr>
            </a:outerShdw>
          </a:effectLst>
          <a:extLst/>
        </p:spPr>
      </p:pic>
      <p:sp>
        <p:nvSpPr>
          <p:cNvPr id="10" name="TextBox 9"/>
          <p:cNvSpPr txBox="1"/>
          <p:nvPr/>
        </p:nvSpPr>
        <p:spPr>
          <a:xfrm>
            <a:off x="3200400" y="5638800"/>
            <a:ext cx="2733925" cy="338554"/>
          </a:xfrm>
          <a:prstGeom prst="rect">
            <a:avLst/>
          </a:prstGeom>
          <a:solidFill>
            <a:schemeClr val="bg1">
              <a:lumMod val="85000"/>
            </a:schemeClr>
          </a:solidFill>
        </p:spPr>
        <p:txBody>
          <a:bodyPr wrap="square" rtlCol="0">
            <a:spAutoFit/>
          </a:bodyPr>
          <a:lstStyle/>
          <a:p>
            <a:r>
              <a:rPr lang="ms-MY" sz="1600" b="1" dirty="0" smtClean="0">
                <a:solidFill>
                  <a:srgbClr val="A31435"/>
                </a:solidFill>
                <a:latin typeface="Arial" pitchFamily="34" charset="0"/>
                <a:cs typeface="Arial" pitchFamily="34" charset="0"/>
              </a:rPr>
              <a:t>Sijil </a:t>
            </a:r>
            <a:r>
              <a:rPr lang="en-US" sz="1600" b="1" dirty="0" smtClean="0">
                <a:solidFill>
                  <a:srgbClr val="A31435"/>
                </a:solidFill>
                <a:latin typeface="Arial" pitchFamily="34" charset="0"/>
                <a:cs typeface="Arial" pitchFamily="34" charset="0"/>
              </a:rPr>
              <a:t>status </a:t>
            </a:r>
            <a:r>
              <a:rPr lang="en-US" sz="1600" b="1" dirty="0" err="1" smtClean="0">
                <a:solidFill>
                  <a:srgbClr val="A31435"/>
                </a:solidFill>
                <a:latin typeface="Arial" pitchFamily="34" charset="0"/>
                <a:cs typeface="Arial" pitchFamily="34" charset="0"/>
              </a:rPr>
              <a:t>Swaakreditasi</a:t>
            </a:r>
            <a:endParaRPr lang="ms-MY" sz="1600" b="1" dirty="0" smtClean="0">
              <a:solidFill>
                <a:srgbClr val="A31435"/>
              </a:solidFill>
              <a:latin typeface="Arial" pitchFamily="34" charset="0"/>
              <a:cs typeface="Arial" pitchFamily="34" charset="0"/>
            </a:endParaRPr>
          </a:p>
        </p:txBody>
      </p:sp>
    </p:spTree>
    <p:extLst>
      <p:ext uri="{BB962C8B-B14F-4D97-AF65-F5344CB8AC3E}">
        <p14:creationId xmlns:p14="http://schemas.microsoft.com/office/powerpoint/2010/main" val="398353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4364</TotalTime>
  <Words>3626</Words>
  <Application>Microsoft Office PowerPoint</Application>
  <PresentationFormat>On-screen Show (4:3)</PresentationFormat>
  <Paragraphs>778</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03 APRIL 2015 AUDITORIUM, FAKULTI KEJURUTERAAN   </vt:lpstr>
      <vt:lpstr>TUJUAN TAKLIMAT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KRONOLOGI PENYEDIAAN SRP (MQA-03) 2015 </vt:lpstr>
      <vt:lpstr>PowerPoint Presentation</vt:lpstr>
      <vt:lpstr>PowerPoint Presentation</vt:lpstr>
      <vt:lpstr>PowerPoint Presentation</vt:lpstr>
      <vt:lpstr>PowerPoint Presentation</vt:lpstr>
      <vt:lpstr>BAHAGIAN B</vt:lpstr>
      <vt:lpstr>BAHAGIAN B</vt:lpstr>
      <vt:lpstr>PowerPoint Presentation</vt:lpstr>
      <vt:lpstr>BAHAGIAN B</vt:lpstr>
      <vt:lpstr>BAHAGIAN C</vt:lpstr>
      <vt:lpstr>PENAMBAHBAIKAN DALAM 9 BIDANG SRP 2015  </vt:lpstr>
      <vt:lpstr>PENAMBAHBAIKAN DALAM 9 BIDANG SRP 2015  </vt:lpstr>
      <vt:lpstr>PENAMBAHBAIKAN DALAM 9 BIDANG SRP 2015  </vt:lpstr>
      <vt:lpstr>PENAMBAHBAIKAN DALAM 9 BIDANG SRP 2015 </vt:lpstr>
      <vt:lpstr>PowerPoint Presentation</vt:lpstr>
      <vt:lpstr>PowerPoint Presentation</vt:lpstr>
      <vt:lpstr>TUJUAN PELAN KOMUNIKASI PERSEDIAAN AUDIT SWAAKREDITASI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CARTA PERBATUAN UNTUK PERSEDIAAN AUDIT PENGEKALAN SWAAKREDITASI </vt:lpstr>
      <vt:lpstr>CARTA PERBATUAN UNTUK PERSEDIAAN AUDIT PENGEKALAN SWAAKREDITASI </vt:lpstr>
      <vt:lpstr>PERKARA-PERKARA PENTING DALAM 9 BIDANG PENILAIAN </vt:lpstr>
      <vt:lpstr>PERKARA-PERKARA PENTING DALAM 9 BIDANG PENILAIAN </vt:lpstr>
      <vt:lpstr>PERKARA-PERKARA PENTING DALAM 9 BIDANG PENILAIAN </vt:lpstr>
      <vt:lpstr>JANGKAAN SOALAN UNTUK AUDIT</vt:lpstr>
      <vt:lpstr>JANGKAAN SOALAN UNTUK AUDIT</vt:lpstr>
      <vt:lpstr>JANGKAAN SOALAN UNTUK AUDIT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 RAIS</dc:creator>
  <cp:lastModifiedBy>BioSains 29</cp:lastModifiedBy>
  <cp:revision>487</cp:revision>
  <cp:lastPrinted>2014-11-20T03:59:28Z</cp:lastPrinted>
  <dcterms:created xsi:type="dcterms:W3CDTF">2014-12-24T09:01:20Z</dcterms:created>
  <dcterms:modified xsi:type="dcterms:W3CDTF">2015-06-12T04:48:34Z</dcterms:modified>
</cp:coreProperties>
</file>